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comments/comment1.xml" ContentType="application/vnd.openxmlformats-officedocument.presentationml.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60"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Revell" initials="LR" lastIdx="1" clrIdx="0">
    <p:extLst>
      <p:ext uri="{19B8F6BF-5375-455C-9EA6-DF929625EA0E}">
        <p15:presenceInfo xmlns:p15="http://schemas.microsoft.com/office/powerpoint/2012/main" userId="S::Laura.Revell@hcat.org.uk::6592a54d-9578-4719-8826-88fad0ef32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12T11:20:52.808" idx="1">
    <p:pos x="7056" y="-342"/>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007571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41019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16599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13269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23088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59203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15822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72632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10129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82107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1/16/2022</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51808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5">
          <a:fgClr>
            <a:srgbClr val="0070C0"/>
          </a:fgClr>
          <a:bgClr>
            <a:schemeClr val="bg1"/>
          </a:bgClr>
        </a:patt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1/16/2022</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412888899"/>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39" r:id="rId6"/>
    <p:sldLayoutId id="2147483744"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8BECD55C-E611-4BCD-B45E-BF01D6234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sp>
        <p:nvSpPr>
          <p:cNvPr id="14" name="Graphic 9">
            <a:extLst>
              <a:ext uri="{FF2B5EF4-FFF2-40B4-BE49-F238E27FC236}">
                <a16:creationId xmlns:a16="http://schemas.microsoft.com/office/drawing/2014/main" id="{1B8F0E52-7B96-44E2-BC48-F2D2BAC461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79" y="16681"/>
            <a:ext cx="6905281" cy="6827374"/>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FFFFFF"/>
          </a:solidFill>
          <a:ln w="38100" cap="flat">
            <a:solidFill>
              <a:srgbClr val="F7F7F7"/>
            </a:solidFill>
            <a:prstDash val="solid"/>
            <a:miter/>
          </a:ln>
        </p:spPr>
        <p:txBody>
          <a:bodyPr rtlCol="0" anchor="ctr"/>
          <a:lstStyle/>
          <a:p>
            <a:endParaRPr lang="en-US" dirty="0"/>
          </a:p>
        </p:txBody>
      </p:sp>
      <p:sp>
        <p:nvSpPr>
          <p:cNvPr id="16"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056C55BA-AE3D-45EA-94F9-695A0B238061}"/>
              </a:ext>
            </a:extLst>
          </p:cNvPr>
          <p:cNvSpPr>
            <a:spLocks noGrp="1"/>
          </p:cNvSpPr>
          <p:nvPr>
            <p:ph type="ctrTitle"/>
          </p:nvPr>
        </p:nvSpPr>
        <p:spPr>
          <a:xfrm>
            <a:off x="457200" y="676656"/>
            <a:ext cx="4563482" cy="3063240"/>
          </a:xfrm>
        </p:spPr>
        <p:txBody>
          <a:bodyPr>
            <a:normAutofit/>
          </a:bodyPr>
          <a:lstStyle/>
          <a:p>
            <a:r>
              <a:rPr lang="en-GB" dirty="0"/>
              <a:t>Year 6 Topic Overview</a:t>
            </a:r>
          </a:p>
        </p:txBody>
      </p:sp>
      <p:sp>
        <p:nvSpPr>
          <p:cNvPr id="3" name="Subtitle 2">
            <a:extLst>
              <a:ext uri="{FF2B5EF4-FFF2-40B4-BE49-F238E27FC236}">
                <a16:creationId xmlns:a16="http://schemas.microsoft.com/office/drawing/2014/main" id="{71855E1D-D0FC-4704-AEDE-74B5A7B271FF}"/>
              </a:ext>
            </a:extLst>
          </p:cNvPr>
          <p:cNvSpPr>
            <a:spLocks noGrp="1"/>
          </p:cNvSpPr>
          <p:nvPr>
            <p:ph type="subTitle" idx="1"/>
          </p:nvPr>
        </p:nvSpPr>
        <p:spPr>
          <a:xfrm>
            <a:off x="457200" y="3840480"/>
            <a:ext cx="4563482" cy="2315845"/>
          </a:xfrm>
        </p:spPr>
        <p:txBody>
          <a:bodyPr>
            <a:normAutofit/>
          </a:bodyPr>
          <a:lstStyle/>
          <a:p>
            <a:r>
              <a:rPr lang="en-GB" dirty="0"/>
              <a:t>Spring Term 2022</a:t>
            </a:r>
          </a:p>
        </p:txBody>
      </p:sp>
      <p:pic>
        <p:nvPicPr>
          <p:cNvPr id="5" name="Picture 4">
            <a:extLst>
              <a:ext uri="{FF2B5EF4-FFF2-40B4-BE49-F238E27FC236}">
                <a16:creationId xmlns:a16="http://schemas.microsoft.com/office/drawing/2014/main" id="{99864B84-177C-4E7D-B5D2-FA8911572584}"/>
              </a:ext>
            </a:extLst>
          </p:cNvPr>
          <p:cNvPicPr>
            <a:picLocks noChangeAspect="1"/>
          </p:cNvPicPr>
          <p:nvPr/>
        </p:nvPicPr>
        <p:blipFill rotWithShape="1">
          <a:blip r:embed="rId3"/>
          <a:srcRect l="6865" r="7151" b="1"/>
          <a:stretch/>
        </p:blipFill>
        <p:spPr>
          <a:xfrm>
            <a:off x="6602448" y="1271159"/>
            <a:ext cx="4610529" cy="4610529"/>
          </a:xfrm>
          <a:prstGeom prst="rect">
            <a:avLst/>
          </a:prstGeom>
        </p:spPr>
      </p:pic>
    </p:spTree>
    <p:extLst>
      <p:ext uri="{BB962C8B-B14F-4D97-AF65-F5344CB8AC3E}">
        <p14:creationId xmlns:p14="http://schemas.microsoft.com/office/powerpoint/2010/main" val="253633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3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32" name="Color Fill">
            <a:extLst>
              <a:ext uri="{FF2B5EF4-FFF2-40B4-BE49-F238E27FC236}">
                <a16:creationId xmlns:a16="http://schemas.microsoft.com/office/drawing/2014/main" id="{A8A68745-355E-4D81-AA5F-942C71082A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4" name="Group 33">
            <a:extLst>
              <a:ext uri="{FF2B5EF4-FFF2-40B4-BE49-F238E27FC236}">
                <a16:creationId xmlns:a16="http://schemas.microsoft.com/office/drawing/2014/main" id="{C900F24E-8D82-4ECF-B37C-2B6EC48988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13657" y="-649"/>
            <a:ext cx="7260414" cy="6840721"/>
            <a:chOff x="4913657" y="-649"/>
            <a:chExt cx="7260414" cy="6840721"/>
          </a:xfrm>
        </p:grpSpPr>
        <p:sp>
          <p:nvSpPr>
            <p:cNvPr id="35" name="Oval 34">
              <a:extLst>
                <a:ext uri="{FF2B5EF4-FFF2-40B4-BE49-F238E27FC236}">
                  <a16:creationId xmlns:a16="http://schemas.microsoft.com/office/drawing/2014/main" id="{CF1F65D7-8807-4CA1-9801-E749C5701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96379" y="2615848"/>
              <a:ext cx="472267" cy="472267"/>
            </a:xfrm>
            <a:prstGeom prst="ellipse">
              <a:avLst/>
            </a:prstGeom>
            <a:solidFill>
              <a:schemeClr val="accent1">
                <a:lumMod val="60000"/>
                <a:lumOff val="40000"/>
                <a:alpha val="60000"/>
              </a:schemeClr>
            </a:solidFill>
            <a:ln w="9331" cap="flat">
              <a:noFill/>
              <a:prstDash val="solid"/>
              <a:miter/>
            </a:ln>
          </p:spPr>
          <p:txBody>
            <a:bodyPr rtlCol="0" anchor="ctr"/>
            <a:lstStyle/>
            <a:p>
              <a:endParaRPr lang="en-US">
                <a:solidFill>
                  <a:schemeClr val="tx1"/>
                </a:solidFill>
              </a:endParaRPr>
            </a:p>
          </p:txBody>
        </p:sp>
        <p:sp>
          <p:nvSpPr>
            <p:cNvPr id="36" name="Oval 35">
              <a:extLst>
                <a:ext uri="{FF2B5EF4-FFF2-40B4-BE49-F238E27FC236}">
                  <a16:creationId xmlns:a16="http://schemas.microsoft.com/office/drawing/2014/main" id="{E3C1964A-AEFC-496A-BEE6-F167339C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55577" y="4963665"/>
              <a:ext cx="256132" cy="25613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2BCF080C-0A79-4742-825A-83D9D17C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13342" y="0"/>
              <a:ext cx="3499900" cy="2960417"/>
            </a:xfrm>
            <a:custGeom>
              <a:avLst/>
              <a:gdLst>
                <a:gd name="connsiteX0" fmla="*/ 489498 w 3499900"/>
                <a:gd name="connsiteY0" fmla="*/ 0 h 2960417"/>
                <a:gd name="connsiteX1" fmla="*/ 3499900 w 3499900"/>
                <a:gd name="connsiteY1" fmla="*/ 0 h 2960417"/>
                <a:gd name="connsiteX2" fmla="*/ 3499900 w 3499900"/>
                <a:gd name="connsiteY2" fmla="*/ 1207897 h 2960417"/>
                <a:gd name="connsiteX3" fmla="*/ 1747380 w 3499900"/>
                <a:gd name="connsiteY3" fmla="*/ 2960417 h 2960417"/>
                <a:gd name="connsiteX4" fmla="*/ 0 w 3499900"/>
                <a:gd name="connsiteY4" fmla="*/ 2960417 h 2960417"/>
                <a:gd name="connsiteX5" fmla="*/ 0 w 3499900"/>
                <a:gd name="connsiteY5" fmla="*/ 1213037 h 2960417"/>
                <a:gd name="connsiteX6" fmla="*/ 400187 w 3499900"/>
                <a:gd name="connsiteY6" fmla="*/ 98267 h 296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9900" h="2960417">
                  <a:moveTo>
                    <a:pt x="489498" y="0"/>
                  </a:moveTo>
                  <a:lnTo>
                    <a:pt x="3499900" y="0"/>
                  </a:lnTo>
                  <a:lnTo>
                    <a:pt x="3499900" y="1207897"/>
                  </a:lnTo>
                  <a:cubicBezTo>
                    <a:pt x="3499900" y="2175797"/>
                    <a:pt x="2715280" y="2960417"/>
                    <a:pt x="1747380" y="2960417"/>
                  </a:cubicBezTo>
                  <a:lnTo>
                    <a:pt x="0" y="2960417"/>
                  </a:lnTo>
                  <a:lnTo>
                    <a:pt x="0" y="1213037"/>
                  </a:lnTo>
                  <a:cubicBezTo>
                    <a:pt x="0" y="789581"/>
                    <a:pt x="150181" y="401205"/>
                    <a:pt x="400187" y="98267"/>
                  </a:cubicBezTo>
                  <a:close/>
                </a:path>
              </a:pathLst>
            </a:custGeom>
            <a:solidFill>
              <a:schemeClr val="tx2">
                <a:lumMod val="25000"/>
                <a:lumOff val="75000"/>
                <a:alpha val="20000"/>
              </a:schemeClr>
            </a:solidFill>
            <a:ln w="209550"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46F7AD2B-25BE-45A9-9542-C907091D6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13657" y="18577"/>
              <a:ext cx="3327743" cy="2941840"/>
            </a:xfrm>
            <a:custGeom>
              <a:avLst/>
              <a:gdLst>
                <a:gd name="connsiteX0" fmla="*/ 0 w 3609953"/>
                <a:gd name="connsiteY0" fmla="*/ 0 h 2959770"/>
                <a:gd name="connsiteX1" fmla="*/ 3190256 w 3609953"/>
                <a:gd name="connsiteY1" fmla="*/ 0 h 2959770"/>
                <a:gd name="connsiteX2" fmla="*/ 3197182 w 3609953"/>
                <a:gd name="connsiteY2" fmla="*/ 7621 h 2959770"/>
                <a:gd name="connsiteX3" fmla="*/ 3609953 w 3609953"/>
                <a:gd name="connsiteY3" fmla="*/ 1157445 h 2959770"/>
                <a:gd name="connsiteX4" fmla="*/ 3609953 w 3609953"/>
                <a:gd name="connsiteY4" fmla="*/ 2959770 h 2959770"/>
                <a:gd name="connsiteX5" fmla="*/ 1807628 w 3609953"/>
                <a:gd name="connsiteY5" fmla="*/ 2959770 h 2959770"/>
                <a:gd name="connsiteX6" fmla="*/ 0 w 3609953"/>
                <a:gd name="connsiteY6" fmla="*/ 1152142 h 2959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953" h="2959770">
                  <a:moveTo>
                    <a:pt x="0" y="0"/>
                  </a:moveTo>
                  <a:lnTo>
                    <a:pt x="3190256" y="0"/>
                  </a:lnTo>
                  <a:lnTo>
                    <a:pt x="3197182" y="7621"/>
                  </a:lnTo>
                  <a:cubicBezTo>
                    <a:pt x="3455049" y="320085"/>
                    <a:pt x="3609953" y="720673"/>
                    <a:pt x="3609953" y="1157445"/>
                  </a:cubicBezTo>
                  <a:lnTo>
                    <a:pt x="3609953" y="2959770"/>
                  </a:lnTo>
                  <a:lnTo>
                    <a:pt x="1807628" y="2959770"/>
                  </a:lnTo>
                  <a:cubicBezTo>
                    <a:pt x="809292" y="2959770"/>
                    <a:pt x="0" y="2150478"/>
                    <a:pt x="0" y="1152142"/>
                  </a:cubicBezTo>
                  <a:close/>
                </a:path>
              </a:pathLst>
            </a:custGeom>
            <a:solidFill>
              <a:srgbClr val="FFFFFF"/>
            </a:solidFill>
            <a:ln w="38100" cap="flat">
              <a:solidFill>
                <a:srgbClr val="F7F7F7"/>
              </a:solidFill>
              <a:prstDash val="solid"/>
              <a:miter/>
            </a:ln>
          </p:spPr>
          <p:txBody>
            <a:bodyPr wrap="square" rtlCol="0" anchor="ctr">
              <a:noAutofit/>
            </a:bodyPr>
            <a:lstStyle/>
            <a:p>
              <a:endParaRPr lang="en-US" dirty="0"/>
            </a:p>
          </p:txBody>
        </p:sp>
        <p:sp>
          <p:nvSpPr>
            <p:cNvPr id="39" name="Graphic 9">
              <a:extLst>
                <a:ext uri="{FF2B5EF4-FFF2-40B4-BE49-F238E27FC236}">
                  <a16:creationId xmlns:a16="http://schemas.microsoft.com/office/drawing/2014/main" id="{C43E7123-DAF1-4E99-92C4-EAA03118A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62682" y="3119480"/>
              <a:ext cx="3711389" cy="372059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FFFFFF"/>
            </a:solidFill>
            <a:ln w="38100" cap="flat">
              <a:solidFill>
                <a:srgbClr val="F7F7F7"/>
              </a:solid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DC233CAD-8A31-4ED7-A070-2696EA584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767533" y="-130390"/>
              <a:ext cx="2721544" cy="2981025"/>
            </a:xfrm>
            <a:custGeom>
              <a:avLst/>
              <a:gdLst>
                <a:gd name="connsiteX0" fmla="*/ 2721544 w 2721544"/>
                <a:gd name="connsiteY0" fmla="*/ 652025 h 2981025"/>
                <a:gd name="connsiteX1" fmla="*/ 2721544 w 2721544"/>
                <a:gd name="connsiteY1" fmla="*/ 2981025 h 2981025"/>
                <a:gd name="connsiteX2" fmla="*/ 1492702 w 2721544"/>
                <a:gd name="connsiteY2" fmla="*/ 2981025 h 2981025"/>
                <a:gd name="connsiteX3" fmla="*/ 0 w 2721544"/>
                <a:gd name="connsiteY3" fmla="*/ 1488323 h 2981025"/>
                <a:gd name="connsiteX4" fmla="*/ 0 w 2721544"/>
                <a:gd name="connsiteY4" fmla="*/ 0 h 2981025"/>
                <a:gd name="connsiteX5" fmla="*/ 1488323 w 2721544"/>
                <a:gd name="connsiteY5" fmla="*/ 0 h 2981025"/>
                <a:gd name="connsiteX6" fmla="*/ 2640168 w 2721544"/>
                <a:gd name="connsiteY6" fmla="*/ 543201 h 298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21544" h="2981025">
                  <a:moveTo>
                    <a:pt x="2721544" y="652025"/>
                  </a:moveTo>
                  <a:lnTo>
                    <a:pt x="2721544" y="2981025"/>
                  </a:lnTo>
                  <a:lnTo>
                    <a:pt x="1492702" y="2981025"/>
                  </a:lnTo>
                  <a:cubicBezTo>
                    <a:pt x="668296" y="2981025"/>
                    <a:pt x="0" y="2312729"/>
                    <a:pt x="0" y="1488323"/>
                  </a:cubicBezTo>
                  <a:lnTo>
                    <a:pt x="0" y="0"/>
                  </a:lnTo>
                  <a:lnTo>
                    <a:pt x="1488323" y="0"/>
                  </a:lnTo>
                  <a:cubicBezTo>
                    <a:pt x="1952051" y="0"/>
                    <a:pt x="2366386" y="211453"/>
                    <a:pt x="2640168" y="543201"/>
                  </a:cubicBezTo>
                  <a:close/>
                </a:path>
              </a:pathLst>
            </a:custGeom>
            <a:solidFill>
              <a:srgbClr val="FFFFFF"/>
            </a:solidFill>
            <a:ln w="9331" cap="flat">
              <a:noFill/>
              <a:prstDash val="solid"/>
              <a:miter/>
            </a:ln>
          </p:spPr>
          <p:txBody>
            <a:bodyPr wrap="square" rtlCol="0" anchor="ctr">
              <a:noAutofit/>
            </a:bodyPr>
            <a:lstStyle/>
            <a:p>
              <a:endParaRPr lang="en-US"/>
            </a:p>
          </p:txBody>
        </p:sp>
      </p:grpSp>
      <p:sp>
        <p:nvSpPr>
          <p:cNvPr id="42" name="Texture">
            <a:extLst>
              <a:ext uri="{FF2B5EF4-FFF2-40B4-BE49-F238E27FC236}">
                <a16:creationId xmlns:a16="http://schemas.microsoft.com/office/drawing/2014/main" id="{2E922E9E-A29B-4164-A634-B718A4336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5E714F4-9D29-4714-BAC6-CDC5735B24FF}"/>
              </a:ext>
            </a:extLst>
          </p:cNvPr>
          <p:cNvSpPr>
            <a:spLocks noGrp="1"/>
          </p:cNvSpPr>
          <p:nvPr>
            <p:ph type="title"/>
          </p:nvPr>
        </p:nvSpPr>
        <p:spPr>
          <a:xfrm>
            <a:off x="324876" y="398585"/>
            <a:ext cx="4755950" cy="2601554"/>
          </a:xfrm>
        </p:spPr>
        <p:txBody>
          <a:bodyPr anchor="b">
            <a:normAutofit/>
          </a:bodyPr>
          <a:lstStyle/>
          <a:p>
            <a:r>
              <a:rPr lang="en-GB" sz="6000" dirty="0"/>
              <a:t>Year 6</a:t>
            </a:r>
            <a:br>
              <a:rPr lang="en-GB" sz="6000" dirty="0"/>
            </a:br>
            <a:r>
              <a:rPr lang="en-GB" sz="6000" dirty="0"/>
              <a:t>‘Road Trip Americas’</a:t>
            </a:r>
          </a:p>
        </p:txBody>
      </p:sp>
      <p:sp>
        <p:nvSpPr>
          <p:cNvPr id="9" name="Teardrop 8">
            <a:extLst>
              <a:ext uri="{FF2B5EF4-FFF2-40B4-BE49-F238E27FC236}">
                <a16:creationId xmlns:a16="http://schemas.microsoft.com/office/drawing/2014/main" id="{EFCF8571-10F7-4509-8E67-5C0CDC71BF9F}"/>
              </a:ext>
            </a:extLst>
          </p:cNvPr>
          <p:cNvSpPr/>
          <p:nvPr/>
        </p:nvSpPr>
        <p:spPr>
          <a:xfrm>
            <a:off x="2808514" y="3088115"/>
            <a:ext cx="5432886" cy="3586857"/>
          </a:xfrm>
          <a:prstGeom prst="teardrop">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7D607A18-24AE-4A89-9693-D0A9DDBB19D2}"/>
              </a:ext>
            </a:extLst>
          </p:cNvPr>
          <p:cNvSpPr>
            <a:spLocks noGrp="1"/>
          </p:cNvSpPr>
          <p:nvPr>
            <p:ph idx="1"/>
          </p:nvPr>
        </p:nvSpPr>
        <p:spPr>
          <a:xfrm>
            <a:off x="3911712" y="3530085"/>
            <a:ext cx="4266675" cy="2801083"/>
          </a:xfrm>
        </p:spPr>
        <p:txBody>
          <a:bodyPr>
            <a:normAutofit/>
          </a:bodyPr>
          <a:lstStyle/>
          <a:p>
            <a:pPr marL="0" indent="0">
              <a:buNone/>
            </a:pPr>
            <a:r>
              <a:rPr lang="en-GB" sz="2400" b="1" dirty="0">
                <a:solidFill>
                  <a:srgbClr val="003366"/>
                </a:solidFill>
              </a:rPr>
              <a:t>Geography</a:t>
            </a:r>
          </a:p>
          <a:p>
            <a:pPr marL="0" indent="0">
              <a:buNone/>
            </a:pPr>
            <a:r>
              <a:rPr lang="en-GB" sz="1800" dirty="0">
                <a:solidFill>
                  <a:srgbClr val="003366"/>
                </a:solidFill>
              </a:rPr>
              <a:t>Our key topic driver this term is Geography. </a:t>
            </a:r>
          </a:p>
          <a:p>
            <a:pPr marL="0" indent="0">
              <a:buNone/>
            </a:pPr>
            <a:r>
              <a:rPr lang="en-GB" sz="1800" dirty="0">
                <a:solidFill>
                  <a:srgbClr val="003366"/>
                </a:solidFill>
              </a:rPr>
              <a:t>The children will learn about the physical and human geography of North and South America focusing on the similarities and differences of these places with each other and to Europe and Hull. </a:t>
            </a:r>
          </a:p>
        </p:txBody>
      </p:sp>
      <p:grpSp>
        <p:nvGrpSpPr>
          <p:cNvPr id="53" name="Group 52">
            <a:extLst>
              <a:ext uri="{FF2B5EF4-FFF2-40B4-BE49-F238E27FC236}">
                <a16:creationId xmlns:a16="http://schemas.microsoft.com/office/drawing/2014/main" id="{38589AF0-1470-40FE-B198-2DB5E2CE8BC2}"/>
              </a:ext>
            </a:extLst>
          </p:cNvPr>
          <p:cNvGrpSpPr/>
          <p:nvPr/>
        </p:nvGrpSpPr>
        <p:grpSpPr>
          <a:xfrm>
            <a:off x="325223" y="4963665"/>
            <a:ext cx="1792827" cy="1661423"/>
            <a:chOff x="2909802" y="4895079"/>
            <a:chExt cx="1792827" cy="1661423"/>
          </a:xfrm>
        </p:grpSpPr>
        <p:sp>
          <p:nvSpPr>
            <p:cNvPr id="55" name="Oval 54">
              <a:extLst>
                <a:ext uri="{FF2B5EF4-FFF2-40B4-BE49-F238E27FC236}">
                  <a16:creationId xmlns:a16="http://schemas.microsoft.com/office/drawing/2014/main" id="{C10F2CF6-3229-44E3-AC44-414E28A619A1}"/>
                </a:ext>
              </a:extLst>
            </p:cNvPr>
            <p:cNvSpPr/>
            <p:nvPr/>
          </p:nvSpPr>
          <p:spPr>
            <a:xfrm>
              <a:off x="2909802" y="4895079"/>
              <a:ext cx="1792827" cy="1661423"/>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56" name="Picture 55">
              <a:extLst>
                <a:ext uri="{FF2B5EF4-FFF2-40B4-BE49-F238E27FC236}">
                  <a16:creationId xmlns:a16="http://schemas.microsoft.com/office/drawing/2014/main" id="{421E4552-C090-4DBE-9B2D-E4AA52B7D82E}"/>
                </a:ext>
              </a:extLst>
            </p:cNvPr>
            <p:cNvPicPr>
              <a:picLocks noChangeAspect="1"/>
            </p:cNvPicPr>
            <p:nvPr/>
          </p:nvPicPr>
          <p:blipFill>
            <a:blip r:embed="rId3"/>
            <a:stretch>
              <a:fillRect/>
            </a:stretch>
          </p:blipFill>
          <p:spPr>
            <a:xfrm>
              <a:off x="3204833" y="5131810"/>
              <a:ext cx="1201016" cy="1194920"/>
            </a:xfrm>
            <a:prstGeom prst="rect">
              <a:avLst/>
            </a:prstGeom>
          </p:spPr>
        </p:pic>
      </p:grpSp>
      <p:pic>
        <p:nvPicPr>
          <p:cNvPr id="8" name="Picture 7" descr="Golden Gate Bridge in fog">
            <a:extLst>
              <a:ext uri="{FF2B5EF4-FFF2-40B4-BE49-F238E27FC236}">
                <a16:creationId xmlns:a16="http://schemas.microsoft.com/office/drawing/2014/main" id="{446A0A0D-E5DE-C844-B799-282B78A8DF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128" y="526832"/>
            <a:ext cx="2590800" cy="1457325"/>
          </a:xfrm>
          <a:prstGeom prst="rect">
            <a:avLst/>
          </a:prstGeom>
        </p:spPr>
      </p:pic>
      <p:pic>
        <p:nvPicPr>
          <p:cNvPr id="14" name="Picture 13" descr="Machu Pichu">
            <a:extLst>
              <a:ext uri="{FF2B5EF4-FFF2-40B4-BE49-F238E27FC236}">
                <a16:creationId xmlns:a16="http://schemas.microsoft.com/office/drawing/2014/main" id="{ECB4A65B-53B2-154E-89E7-A87A30C1B5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1834" y="4180117"/>
            <a:ext cx="2352941" cy="1567095"/>
          </a:xfrm>
          <a:prstGeom prst="rect">
            <a:avLst/>
          </a:prstGeom>
        </p:spPr>
      </p:pic>
      <p:pic>
        <p:nvPicPr>
          <p:cNvPr id="1028" name="Picture 4" descr="Coloured political map of north and south america Vector Image">
            <a:extLst>
              <a:ext uri="{FF2B5EF4-FFF2-40B4-BE49-F238E27FC236}">
                <a16:creationId xmlns:a16="http://schemas.microsoft.com/office/drawing/2014/main" id="{19F01CCD-B80C-504B-B53B-DACBF7467EF7}"/>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7604"/>
          <a:stretch/>
        </p:blipFill>
        <p:spPr bwMode="auto">
          <a:xfrm>
            <a:off x="9411784" y="338689"/>
            <a:ext cx="1433040" cy="2042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249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3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32" name="Color Fill">
            <a:extLst>
              <a:ext uri="{FF2B5EF4-FFF2-40B4-BE49-F238E27FC236}">
                <a16:creationId xmlns:a16="http://schemas.microsoft.com/office/drawing/2014/main" id="{A8A68745-355E-4D81-AA5F-942C71082A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4" name="Group 33">
            <a:extLst>
              <a:ext uri="{FF2B5EF4-FFF2-40B4-BE49-F238E27FC236}">
                <a16:creationId xmlns:a16="http://schemas.microsoft.com/office/drawing/2014/main" id="{C900F24E-8D82-4ECF-B37C-2B6EC48988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13657" y="-649"/>
            <a:ext cx="7260414" cy="6840721"/>
            <a:chOff x="4913657" y="-649"/>
            <a:chExt cx="7260414" cy="6840721"/>
          </a:xfrm>
        </p:grpSpPr>
        <p:sp>
          <p:nvSpPr>
            <p:cNvPr id="35" name="Oval 34">
              <a:extLst>
                <a:ext uri="{FF2B5EF4-FFF2-40B4-BE49-F238E27FC236}">
                  <a16:creationId xmlns:a16="http://schemas.microsoft.com/office/drawing/2014/main" id="{CF1F65D7-8807-4CA1-9801-E749C5701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96379" y="2615848"/>
              <a:ext cx="472267" cy="472267"/>
            </a:xfrm>
            <a:prstGeom prst="ellipse">
              <a:avLst/>
            </a:prstGeom>
            <a:solidFill>
              <a:schemeClr val="accent1">
                <a:lumMod val="60000"/>
                <a:lumOff val="40000"/>
                <a:alpha val="60000"/>
              </a:schemeClr>
            </a:solidFill>
            <a:ln w="9331" cap="flat">
              <a:noFill/>
              <a:prstDash val="solid"/>
              <a:miter/>
            </a:ln>
          </p:spPr>
          <p:txBody>
            <a:bodyPr rtlCol="0" anchor="ctr"/>
            <a:lstStyle/>
            <a:p>
              <a:endParaRPr lang="en-US">
                <a:solidFill>
                  <a:schemeClr val="tx1"/>
                </a:solidFill>
              </a:endParaRPr>
            </a:p>
          </p:txBody>
        </p:sp>
        <p:sp>
          <p:nvSpPr>
            <p:cNvPr id="36" name="Oval 35">
              <a:extLst>
                <a:ext uri="{FF2B5EF4-FFF2-40B4-BE49-F238E27FC236}">
                  <a16:creationId xmlns:a16="http://schemas.microsoft.com/office/drawing/2014/main" id="{E3C1964A-AEFC-496A-BEE6-F167339C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55577" y="4963665"/>
              <a:ext cx="256132" cy="25613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2BCF080C-0A79-4742-825A-83D9D17C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13342" y="0"/>
              <a:ext cx="3499900" cy="2960417"/>
            </a:xfrm>
            <a:custGeom>
              <a:avLst/>
              <a:gdLst>
                <a:gd name="connsiteX0" fmla="*/ 489498 w 3499900"/>
                <a:gd name="connsiteY0" fmla="*/ 0 h 2960417"/>
                <a:gd name="connsiteX1" fmla="*/ 3499900 w 3499900"/>
                <a:gd name="connsiteY1" fmla="*/ 0 h 2960417"/>
                <a:gd name="connsiteX2" fmla="*/ 3499900 w 3499900"/>
                <a:gd name="connsiteY2" fmla="*/ 1207897 h 2960417"/>
                <a:gd name="connsiteX3" fmla="*/ 1747380 w 3499900"/>
                <a:gd name="connsiteY3" fmla="*/ 2960417 h 2960417"/>
                <a:gd name="connsiteX4" fmla="*/ 0 w 3499900"/>
                <a:gd name="connsiteY4" fmla="*/ 2960417 h 2960417"/>
                <a:gd name="connsiteX5" fmla="*/ 0 w 3499900"/>
                <a:gd name="connsiteY5" fmla="*/ 1213037 h 2960417"/>
                <a:gd name="connsiteX6" fmla="*/ 400187 w 3499900"/>
                <a:gd name="connsiteY6" fmla="*/ 98267 h 296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9900" h="2960417">
                  <a:moveTo>
                    <a:pt x="489498" y="0"/>
                  </a:moveTo>
                  <a:lnTo>
                    <a:pt x="3499900" y="0"/>
                  </a:lnTo>
                  <a:lnTo>
                    <a:pt x="3499900" y="1207897"/>
                  </a:lnTo>
                  <a:cubicBezTo>
                    <a:pt x="3499900" y="2175797"/>
                    <a:pt x="2715280" y="2960417"/>
                    <a:pt x="1747380" y="2960417"/>
                  </a:cubicBezTo>
                  <a:lnTo>
                    <a:pt x="0" y="2960417"/>
                  </a:lnTo>
                  <a:lnTo>
                    <a:pt x="0" y="1213037"/>
                  </a:lnTo>
                  <a:cubicBezTo>
                    <a:pt x="0" y="789581"/>
                    <a:pt x="150181" y="401205"/>
                    <a:pt x="400187" y="98267"/>
                  </a:cubicBezTo>
                  <a:close/>
                </a:path>
              </a:pathLst>
            </a:custGeom>
            <a:solidFill>
              <a:schemeClr val="tx2">
                <a:lumMod val="25000"/>
                <a:lumOff val="75000"/>
                <a:alpha val="20000"/>
              </a:schemeClr>
            </a:solidFill>
            <a:ln w="209550"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46F7AD2B-25BE-45A9-9542-C907091D6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13657" y="18577"/>
              <a:ext cx="3327743" cy="2941840"/>
            </a:xfrm>
            <a:custGeom>
              <a:avLst/>
              <a:gdLst>
                <a:gd name="connsiteX0" fmla="*/ 0 w 3609953"/>
                <a:gd name="connsiteY0" fmla="*/ 0 h 2959770"/>
                <a:gd name="connsiteX1" fmla="*/ 3190256 w 3609953"/>
                <a:gd name="connsiteY1" fmla="*/ 0 h 2959770"/>
                <a:gd name="connsiteX2" fmla="*/ 3197182 w 3609953"/>
                <a:gd name="connsiteY2" fmla="*/ 7621 h 2959770"/>
                <a:gd name="connsiteX3" fmla="*/ 3609953 w 3609953"/>
                <a:gd name="connsiteY3" fmla="*/ 1157445 h 2959770"/>
                <a:gd name="connsiteX4" fmla="*/ 3609953 w 3609953"/>
                <a:gd name="connsiteY4" fmla="*/ 2959770 h 2959770"/>
                <a:gd name="connsiteX5" fmla="*/ 1807628 w 3609953"/>
                <a:gd name="connsiteY5" fmla="*/ 2959770 h 2959770"/>
                <a:gd name="connsiteX6" fmla="*/ 0 w 3609953"/>
                <a:gd name="connsiteY6" fmla="*/ 1152142 h 2959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953" h="2959770">
                  <a:moveTo>
                    <a:pt x="0" y="0"/>
                  </a:moveTo>
                  <a:lnTo>
                    <a:pt x="3190256" y="0"/>
                  </a:lnTo>
                  <a:lnTo>
                    <a:pt x="3197182" y="7621"/>
                  </a:lnTo>
                  <a:cubicBezTo>
                    <a:pt x="3455049" y="320085"/>
                    <a:pt x="3609953" y="720673"/>
                    <a:pt x="3609953" y="1157445"/>
                  </a:cubicBezTo>
                  <a:lnTo>
                    <a:pt x="3609953" y="2959770"/>
                  </a:lnTo>
                  <a:lnTo>
                    <a:pt x="1807628" y="2959770"/>
                  </a:lnTo>
                  <a:cubicBezTo>
                    <a:pt x="809292" y="2959770"/>
                    <a:pt x="0" y="2150478"/>
                    <a:pt x="0" y="1152142"/>
                  </a:cubicBezTo>
                  <a:close/>
                </a:path>
              </a:pathLst>
            </a:custGeom>
            <a:solidFill>
              <a:srgbClr val="FFFFFF"/>
            </a:solidFill>
            <a:ln w="38100" cap="flat">
              <a:solidFill>
                <a:srgbClr val="F7F7F7"/>
              </a:solidFill>
              <a:prstDash val="solid"/>
              <a:miter/>
            </a:ln>
          </p:spPr>
          <p:txBody>
            <a:bodyPr wrap="square" rtlCol="0" anchor="ctr">
              <a:noAutofit/>
            </a:bodyPr>
            <a:lstStyle/>
            <a:p>
              <a:endParaRPr lang="en-US" dirty="0"/>
            </a:p>
          </p:txBody>
        </p:sp>
        <p:sp>
          <p:nvSpPr>
            <p:cNvPr id="39" name="Graphic 9">
              <a:extLst>
                <a:ext uri="{FF2B5EF4-FFF2-40B4-BE49-F238E27FC236}">
                  <a16:creationId xmlns:a16="http://schemas.microsoft.com/office/drawing/2014/main" id="{C43E7123-DAF1-4E99-92C4-EAA03118A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62682" y="3119480"/>
              <a:ext cx="3711389" cy="372059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FFFFFF"/>
            </a:solidFill>
            <a:ln w="38100" cap="flat">
              <a:solidFill>
                <a:srgbClr val="F7F7F7"/>
              </a:solid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DC233CAD-8A31-4ED7-A070-2696EA584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767533" y="-130390"/>
              <a:ext cx="2721544" cy="2981025"/>
            </a:xfrm>
            <a:custGeom>
              <a:avLst/>
              <a:gdLst>
                <a:gd name="connsiteX0" fmla="*/ 2721544 w 2721544"/>
                <a:gd name="connsiteY0" fmla="*/ 652025 h 2981025"/>
                <a:gd name="connsiteX1" fmla="*/ 2721544 w 2721544"/>
                <a:gd name="connsiteY1" fmla="*/ 2981025 h 2981025"/>
                <a:gd name="connsiteX2" fmla="*/ 1492702 w 2721544"/>
                <a:gd name="connsiteY2" fmla="*/ 2981025 h 2981025"/>
                <a:gd name="connsiteX3" fmla="*/ 0 w 2721544"/>
                <a:gd name="connsiteY3" fmla="*/ 1488323 h 2981025"/>
                <a:gd name="connsiteX4" fmla="*/ 0 w 2721544"/>
                <a:gd name="connsiteY4" fmla="*/ 0 h 2981025"/>
                <a:gd name="connsiteX5" fmla="*/ 1488323 w 2721544"/>
                <a:gd name="connsiteY5" fmla="*/ 0 h 2981025"/>
                <a:gd name="connsiteX6" fmla="*/ 2640168 w 2721544"/>
                <a:gd name="connsiteY6" fmla="*/ 543201 h 298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21544" h="2981025">
                  <a:moveTo>
                    <a:pt x="2721544" y="652025"/>
                  </a:moveTo>
                  <a:lnTo>
                    <a:pt x="2721544" y="2981025"/>
                  </a:lnTo>
                  <a:lnTo>
                    <a:pt x="1492702" y="2981025"/>
                  </a:lnTo>
                  <a:cubicBezTo>
                    <a:pt x="668296" y="2981025"/>
                    <a:pt x="0" y="2312729"/>
                    <a:pt x="0" y="1488323"/>
                  </a:cubicBezTo>
                  <a:lnTo>
                    <a:pt x="0" y="0"/>
                  </a:lnTo>
                  <a:lnTo>
                    <a:pt x="1488323" y="0"/>
                  </a:lnTo>
                  <a:cubicBezTo>
                    <a:pt x="1952051" y="0"/>
                    <a:pt x="2366386" y="211453"/>
                    <a:pt x="2640168" y="543201"/>
                  </a:cubicBezTo>
                  <a:close/>
                </a:path>
              </a:pathLst>
            </a:custGeom>
            <a:solidFill>
              <a:srgbClr val="FFFFFF"/>
            </a:solidFill>
            <a:ln w="9331" cap="flat">
              <a:noFill/>
              <a:prstDash val="solid"/>
              <a:miter/>
            </a:ln>
          </p:spPr>
          <p:txBody>
            <a:bodyPr wrap="square" rtlCol="0" anchor="ctr">
              <a:noAutofit/>
            </a:bodyPr>
            <a:lstStyle/>
            <a:p>
              <a:endParaRPr lang="en-US"/>
            </a:p>
          </p:txBody>
        </p:sp>
      </p:grpSp>
      <p:sp>
        <p:nvSpPr>
          <p:cNvPr id="42" name="Texture">
            <a:extLst>
              <a:ext uri="{FF2B5EF4-FFF2-40B4-BE49-F238E27FC236}">
                <a16:creationId xmlns:a16="http://schemas.microsoft.com/office/drawing/2014/main" id="{2E922E9E-A29B-4164-A634-B718A4336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5E714F4-9D29-4714-BAC6-CDC5735B24FF}"/>
              </a:ext>
            </a:extLst>
          </p:cNvPr>
          <p:cNvSpPr>
            <a:spLocks noGrp="1"/>
          </p:cNvSpPr>
          <p:nvPr>
            <p:ph type="title"/>
          </p:nvPr>
        </p:nvSpPr>
        <p:spPr>
          <a:xfrm>
            <a:off x="770851" y="2264418"/>
            <a:ext cx="5996865" cy="2329163"/>
          </a:xfrm>
        </p:spPr>
        <p:txBody>
          <a:bodyPr anchor="b">
            <a:normAutofit fontScale="90000"/>
          </a:bodyPr>
          <a:lstStyle/>
          <a:p>
            <a:r>
              <a:rPr lang="en-GB" sz="7200" dirty="0"/>
              <a:t>Year 6</a:t>
            </a:r>
            <a:br>
              <a:rPr lang="en-GB" sz="7200" dirty="0"/>
            </a:br>
            <a:r>
              <a:rPr lang="en-GB" sz="7200" dirty="0"/>
              <a:t>‘Road Trip Americas’</a:t>
            </a:r>
          </a:p>
        </p:txBody>
      </p:sp>
      <p:sp>
        <p:nvSpPr>
          <p:cNvPr id="18" name="TextBox 17">
            <a:extLst>
              <a:ext uri="{FF2B5EF4-FFF2-40B4-BE49-F238E27FC236}">
                <a16:creationId xmlns:a16="http://schemas.microsoft.com/office/drawing/2014/main" id="{524CA352-BB26-42B1-B747-B3CE172B1949}"/>
              </a:ext>
            </a:extLst>
          </p:cNvPr>
          <p:cNvSpPr txBox="1"/>
          <p:nvPr/>
        </p:nvSpPr>
        <p:spPr>
          <a:xfrm>
            <a:off x="5401183" y="0"/>
            <a:ext cx="2717735" cy="3000821"/>
          </a:xfrm>
          <a:prstGeom prst="rect">
            <a:avLst/>
          </a:prstGeom>
          <a:noFill/>
        </p:spPr>
        <p:txBody>
          <a:bodyPr wrap="square">
            <a:spAutoFit/>
          </a:bodyPr>
          <a:lstStyle/>
          <a:p>
            <a:r>
              <a:rPr lang="en-US" sz="2000" b="1" dirty="0">
                <a:solidFill>
                  <a:srgbClr val="003366"/>
                </a:solidFill>
              </a:rPr>
              <a:t>Science</a:t>
            </a:r>
          </a:p>
          <a:p>
            <a:r>
              <a:rPr lang="en-US" sz="1400" dirty="0">
                <a:solidFill>
                  <a:srgbClr val="003366"/>
                </a:solidFill>
              </a:rPr>
              <a:t>In science, the children will focus their learning on ‘Animals Including Humans’ and ‘Living Things and their Habitats’. They will explore how </a:t>
            </a:r>
            <a:r>
              <a:rPr lang="en-GB" sz="1400" dirty="0">
                <a:solidFill>
                  <a:srgbClr val="003366"/>
                </a:solidFill>
              </a:rPr>
              <a:t>the main parts of the human circulatory system, as well as how nutrients and water are transported. They will also look at characteristics of animals and use these to classify them as well as learning about microorganisms. </a:t>
            </a:r>
          </a:p>
          <a:p>
            <a:r>
              <a:rPr lang="en-US" sz="1500" dirty="0">
                <a:solidFill>
                  <a:srgbClr val="003366"/>
                </a:solidFill>
              </a:rPr>
              <a:t>  </a:t>
            </a:r>
          </a:p>
        </p:txBody>
      </p:sp>
      <p:sp>
        <p:nvSpPr>
          <p:cNvPr id="20" name="TextBox 19">
            <a:extLst>
              <a:ext uri="{FF2B5EF4-FFF2-40B4-BE49-F238E27FC236}">
                <a16:creationId xmlns:a16="http://schemas.microsoft.com/office/drawing/2014/main" id="{90D57747-098C-4160-9D66-F3013482BE8B}"/>
              </a:ext>
            </a:extLst>
          </p:cNvPr>
          <p:cNvSpPr txBox="1"/>
          <p:nvPr/>
        </p:nvSpPr>
        <p:spPr>
          <a:xfrm>
            <a:off x="8986822" y="183972"/>
            <a:ext cx="2595721" cy="400110"/>
          </a:xfrm>
          <a:prstGeom prst="rect">
            <a:avLst/>
          </a:prstGeom>
          <a:noFill/>
        </p:spPr>
        <p:txBody>
          <a:bodyPr wrap="square">
            <a:spAutoFit/>
          </a:bodyPr>
          <a:lstStyle/>
          <a:p>
            <a:r>
              <a:rPr lang="en-US" sz="2000" b="1" dirty="0">
                <a:solidFill>
                  <a:srgbClr val="003366"/>
                </a:solidFill>
              </a:rPr>
              <a:t>PSHE</a:t>
            </a:r>
          </a:p>
        </p:txBody>
      </p:sp>
      <p:sp>
        <p:nvSpPr>
          <p:cNvPr id="21" name="TextBox 20">
            <a:extLst>
              <a:ext uri="{FF2B5EF4-FFF2-40B4-BE49-F238E27FC236}">
                <a16:creationId xmlns:a16="http://schemas.microsoft.com/office/drawing/2014/main" id="{9B1C4AF9-CF0D-45BC-B77F-BD109CD39DA5}"/>
              </a:ext>
            </a:extLst>
          </p:cNvPr>
          <p:cNvSpPr txBox="1"/>
          <p:nvPr/>
        </p:nvSpPr>
        <p:spPr>
          <a:xfrm>
            <a:off x="9063171" y="3499466"/>
            <a:ext cx="2669341" cy="2985433"/>
          </a:xfrm>
          <a:prstGeom prst="rect">
            <a:avLst/>
          </a:prstGeom>
          <a:noFill/>
        </p:spPr>
        <p:txBody>
          <a:bodyPr wrap="square">
            <a:spAutoFit/>
          </a:bodyPr>
          <a:lstStyle/>
          <a:p>
            <a:r>
              <a:rPr lang="en-US" sz="2000" b="1" dirty="0">
                <a:solidFill>
                  <a:srgbClr val="003366"/>
                </a:solidFill>
              </a:rPr>
              <a:t>Religious Education</a:t>
            </a:r>
          </a:p>
          <a:p>
            <a:r>
              <a:rPr lang="en-US" sz="1400" dirty="0">
                <a:solidFill>
                  <a:srgbClr val="003366"/>
                </a:solidFill>
              </a:rPr>
              <a:t>In RE, children will explore learning questions linked to the Christianity and </a:t>
            </a:r>
            <a:r>
              <a:rPr lang="en-GB" sz="1400" dirty="0">
                <a:solidFill>
                  <a:srgbClr val="003366"/>
                </a:solidFill>
              </a:rPr>
              <a:t>focus on the Christian understanding of eternity and the Christian belief that God’s love for humankind is eternal. They will then draw on all their knowledge and understanding of Christianity to decide whether Christianity is still as strong a religion as it was 2,000 years ago.  </a:t>
            </a:r>
            <a:endParaRPr lang="en-US" sz="1400" dirty="0">
              <a:solidFill>
                <a:srgbClr val="003366"/>
              </a:solidFill>
            </a:endParaRPr>
          </a:p>
        </p:txBody>
      </p:sp>
      <p:grpSp>
        <p:nvGrpSpPr>
          <p:cNvPr id="24" name="Group 23">
            <a:extLst>
              <a:ext uri="{FF2B5EF4-FFF2-40B4-BE49-F238E27FC236}">
                <a16:creationId xmlns:a16="http://schemas.microsoft.com/office/drawing/2014/main" id="{BEBA1ED7-EAAE-411D-AEE8-6D301B51541D}"/>
              </a:ext>
            </a:extLst>
          </p:cNvPr>
          <p:cNvGrpSpPr/>
          <p:nvPr/>
        </p:nvGrpSpPr>
        <p:grpSpPr>
          <a:xfrm>
            <a:off x="325223" y="4963665"/>
            <a:ext cx="1792827" cy="1661423"/>
            <a:chOff x="2909802" y="4895079"/>
            <a:chExt cx="1792827" cy="1661423"/>
          </a:xfrm>
        </p:grpSpPr>
        <p:sp>
          <p:nvSpPr>
            <p:cNvPr id="25" name="Oval 24">
              <a:extLst>
                <a:ext uri="{FF2B5EF4-FFF2-40B4-BE49-F238E27FC236}">
                  <a16:creationId xmlns:a16="http://schemas.microsoft.com/office/drawing/2014/main" id="{8F700EAD-0973-4FB0-8E9E-F73E0ED3F7CE}"/>
                </a:ext>
              </a:extLst>
            </p:cNvPr>
            <p:cNvSpPr/>
            <p:nvPr/>
          </p:nvSpPr>
          <p:spPr>
            <a:xfrm>
              <a:off x="2909802" y="4895079"/>
              <a:ext cx="1792827" cy="1661423"/>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26" name="Picture 25">
              <a:extLst>
                <a:ext uri="{FF2B5EF4-FFF2-40B4-BE49-F238E27FC236}">
                  <a16:creationId xmlns:a16="http://schemas.microsoft.com/office/drawing/2014/main" id="{2B176085-A467-46D6-9C5B-90B46BD6CEB8}"/>
                </a:ext>
              </a:extLst>
            </p:cNvPr>
            <p:cNvPicPr>
              <a:picLocks noChangeAspect="1"/>
            </p:cNvPicPr>
            <p:nvPr/>
          </p:nvPicPr>
          <p:blipFill>
            <a:blip r:embed="rId3"/>
            <a:stretch>
              <a:fillRect/>
            </a:stretch>
          </p:blipFill>
          <p:spPr>
            <a:xfrm>
              <a:off x="3204833" y="5131810"/>
              <a:ext cx="1201016" cy="1194920"/>
            </a:xfrm>
            <a:prstGeom prst="rect">
              <a:avLst/>
            </a:prstGeom>
          </p:spPr>
        </p:pic>
      </p:grpSp>
      <p:sp>
        <p:nvSpPr>
          <p:cNvPr id="3" name="TextBox 2">
            <a:extLst>
              <a:ext uri="{FF2B5EF4-FFF2-40B4-BE49-F238E27FC236}">
                <a16:creationId xmlns:a16="http://schemas.microsoft.com/office/drawing/2014/main" id="{44C8A1A7-C125-4CC6-A6D4-3A983E50E1AF}"/>
              </a:ext>
            </a:extLst>
          </p:cNvPr>
          <p:cNvSpPr txBox="1"/>
          <p:nvPr/>
        </p:nvSpPr>
        <p:spPr>
          <a:xfrm>
            <a:off x="8760274" y="609344"/>
            <a:ext cx="2753114" cy="1569660"/>
          </a:xfrm>
          <a:prstGeom prst="rect">
            <a:avLst/>
          </a:prstGeom>
          <a:noFill/>
        </p:spPr>
        <p:txBody>
          <a:bodyPr wrap="square" rtlCol="0">
            <a:spAutoFit/>
          </a:bodyPr>
          <a:lstStyle/>
          <a:p>
            <a:r>
              <a:rPr lang="en-GB" sz="1600" dirty="0">
                <a:solidFill>
                  <a:srgbClr val="003366"/>
                </a:solidFill>
                <a:latin typeface="+mj-lt"/>
              </a:rPr>
              <a:t>In PSHE, the children will be focusing on celebrating differences in cultures, beliefs and lifestyles and they will also be discussing their dreams and how to set achievable goals. </a:t>
            </a:r>
          </a:p>
        </p:txBody>
      </p:sp>
    </p:spTree>
    <p:extLst>
      <p:ext uri="{BB962C8B-B14F-4D97-AF65-F5344CB8AC3E}">
        <p14:creationId xmlns:p14="http://schemas.microsoft.com/office/powerpoint/2010/main" val="132566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3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32" name="Color Fill">
            <a:extLst>
              <a:ext uri="{FF2B5EF4-FFF2-40B4-BE49-F238E27FC236}">
                <a16:creationId xmlns:a16="http://schemas.microsoft.com/office/drawing/2014/main" id="{A8A68745-355E-4D81-AA5F-942C71082A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4" name="Group 33">
            <a:extLst>
              <a:ext uri="{FF2B5EF4-FFF2-40B4-BE49-F238E27FC236}">
                <a16:creationId xmlns:a16="http://schemas.microsoft.com/office/drawing/2014/main" id="{C900F24E-8D82-4ECF-B37C-2B6EC48988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13657" y="-649"/>
            <a:ext cx="7260414" cy="6840721"/>
            <a:chOff x="4913657" y="-649"/>
            <a:chExt cx="7260414" cy="6840721"/>
          </a:xfrm>
        </p:grpSpPr>
        <p:sp>
          <p:nvSpPr>
            <p:cNvPr id="35" name="Oval 34">
              <a:extLst>
                <a:ext uri="{FF2B5EF4-FFF2-40B4-BE49-F238E27FC236}">
                  <a16:creationId xmlns:a16="http://schemas.microsoft.com/office/drawing/2014/main" id="{CF1F65D7-8807-4CA1-9801-E749C5701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96379" y="2615848"/>
              <a:ext cx="472267" cy="472267"/>
            </a:xfrm>
            <a:prstGeom prst="ellipse">
              <a:avLst/>
            </a:prstGeom>
            <a:solidFill>
              <a:schemeClr val="accent1">
                <a:lumMod val="60000"/>
                <a:lumOff val="40000"/>
                <a:alpha val="60000"/>
              </a:schemeClr>
            </a:solidFill>
            <a:ln w="9331" cap="flat">
              <a:noFill/>
              <a:prstDash val="solid"/>
              <a:miter/>
            </a:ln>
          </p:spPr>
          <p:txBody>
            <a:bodyPr rtlCol="0" anchor="ctr"/>
            <a:lstStyle/>
            <a:p>
              <a:endParaRPr lang="en-US">
                <a:solidFill>
                  <a:schemeClr val="tx1"/>
                </a:solidFill>
              </a:endParaRPr>
            </a:p>
          </p:txBody>
        </p:sp>
        <p:sp>
          <p:nvSpPr>
            <p:cNvPr id="36" name="Oval 35">
              <a:extLst>
                <a:ext uri="{FF2B5EF4-FFF2-40B4-BE49-F238E27FC236}">
                  <a16:creationId xmlns:a16="http://schemas.microsoft.com/office/drawing/2014/main" id="{E3C1964A-AEFC-496A-BEE6-F167339C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55577" y="4963665"/>
              <a:ext cx="256132" cy="25613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2BCF080C-0A79-4742-825A-83D9D17C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13342" y="0"/>
              <a:ext cx="3499900" cy="2960417"/>
            </a:xfrm>
            <a:custGeom>
              <a:avLst/>
              <a:gdLst>
                <a:gd name="connsiteX0" fmla="*/ 489498 w 3499900"/>
                <a:gd name="connsiteY0" fmla="*/ 0 h 2960417"/>
                <a:gd name="connsiteX1" fmla="*/ 3499900 w 3499900"/>
                <a:gd name="connsiteY1" fmla="*/ 0 h 2960417"/>
                <a:gd name="connsiteX2" fmla="*/ 3499900 w 3499900"/>
                <a:gd name="connsiteY2" fmla="*/ 1207897 h 2960417"/>
                <a:gd name="connsiteX3" fmla="*/ 1747380 w 3499900"/>
                <a:gd name="connsiteY3" fmla="*/ 2960417 h 2960417"/>
                <a:gd name="connsiteX4" fmla="*/ 0 w 3499900"/>
                <a:gd name="connsiteY4" fmla="*/ 2960417 h 2960417"/>
                <a:gd name="connsiteX5" fmla="*/ 0 w 3499900"/>
                <a:gd name="connsiteY5" fmla="*/ 1213037 h 2960417"/>
                <a:gd name="connsiteX6" fmla="*/ 400187 w 3499900"/>
                <a:gd name="connsiteY6" fmla="*/ 98267 h 296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9900" h="2960417">
                  <a:moveTo>
                    <a:pt x="489498" y="0"/>
                  </a:moveTo>
                  <a:lnTo>
                    <a:pt x="3499900" y="0"/>
                  </a:lnTo>
                  <a:lnTo>
                    <a:pt x="3499900" y="1207897"/>
                  </a:lnTo>
                  <a:cubicBezTo>
                    <a:pt x="3499900" y="2175797"/>
                    <a:pt x="2715280" y="2960417"/>
                    <a:pt x="1747380" y="2960417"/>
                  </a:cubicBezTo>
                  <a:lnTo>
                    <a:pt x="0" y="2960417"/>
                  </a:lnTo>
                  <a:lnTo>
                    <a:pt x="0" y="1213037"/>
                  </a:lnTo>
                  <a:cubicBezTo>
                    <a:pt x="0" y="789581"/>
                    <a:pt x="150181" y="401205"/>
                    <a:pt x="400187" y="98267"/>
                  </a:cubicBezTo>
                  <a:close/>
                </a:path>
              </a:pathLst>
            </a:custGeom>
            <a:solidFill>
              <a:schemeClr val="tx2">
                <a:lumMod val="25000"/>
                <a:lumOff val="75000"/>
                <a:alpha val="20000"/>
              </a:schemeClr>
            </a:solidFill>
            <a:ln w="209550"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46F7AD2B-25BE-45A9-9542-C907091D6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13657" y="18577"/>
              <a:ext cx="3327743" cy="2941840"/>
            </a:xfrm>
            <a:custGeom>
              <a:avLst/>
              <a:gdLst>
                <a:gd name="connsiteX0" fmla="*/ 0 w 3609953"/>
                <a:gd name="connsiteY0" fmla="*/ 0 h 2959770"/>
                <a:gd name="connsiteX1" fmla="*/ 3190256 w 3609953"/>
                <a:gd name="connsiteY1" fmla="*/ 0 h 2959770"/>
                <a:gd name="connsiteX2" fmla="*/ 3197182 w 3609953"/>
                <a:gd name="connsiteY2" fmla="*/ 7621 h 2959770"/>
                <a:gd name="connsiteX3" fmla="*/ 3609953 w 3609953"/>
                <a:gd name="connsiteY3" fmla="*/ 1157445 h 2959770"/>
                <a:gd name="connsiteX4" fmla="*/ 3609953 w 3609953"/>
                <a:gd name="connsiteY4" fmla="*/ 2959770 h 2959770"/>
                <a:gd name="connsiteX5" fmla="*/ 1807628 w 3609953"/>
                <a:gd name="connsiteY5" fmla="*/ 2959770 h 2959770"/>
                <a:gd name="connsiteX6" fmla="*/ 0 w 3609953"/>
                <a:gd name="connsiteY6" fmla="*/ 1152142 h 2959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953" h="2959770">
                  <a:moveTo>
                    <a:pt x="0" y="0"/>
                  </a:moveTo>
                  <a:lnTo>
                    <a:pt x="3190256" y="0"/>
                  </a:lnTo>
                  <a:lnTo>
                    <a:pt x="3197182" y="7621"/>
                  </a:lnTo>
                  <a:cubicBezTo>
                    <a:pt x="3455049" y="320085"/>
                    <a:pt x="3609953" y="720673"/>
                    <a:pt x="3609953" y="1157445"/>
                  </a:cubicBezTo>
                  <a:lnTo>
                    <a:pt x="3609953" y="2959770"/>
                  </a:lnTo>
                  <a:lnTo>
                    <a:pt x="1807628" y="2959770"/>
                  </a:lnTo>
                  <a:cubicBezTo>
                    <a:pt x="809292" y="2959770"/>
                    <a:pt x="0" y="2150478"/>
                    <a:pt x="0" y="1152142"/>
                  </a:cubicBezTo>
                  <a:close/>
                </a:path>
              </a:pathLst>
            </a:custGeom>
            <a:solidFill>
              <a:srgbClr val="FFFFFF"/>
            </a:solidFill>
            <a:ln w="38100" cap="flat">
              <a:solidFill>
                <a:srgbClr val="F7F7F7"/>
              </a:solidFill>
              <a:prstDash val="solid"/>
              <a:miter/>
            </a:ln>
          </p:spPr>
          <p:txBody>
            <a:bodyPr wrap="square" rtlCol="0" anchor="ctr">
              <a:noAutofit/>
            </a:bodyPr>
            <a:lstStyle/>
            <a:p>
              <a:endParaRPr lang="en-US" dirty="0"/>
            </a:p>
          </p:txBody>
        </p:sp>
        <p:sp>
          <p:nvSpPr>
            <p:cNvPr id="39" name="Graphic 9">
              <a:extLst>
                <a:ext uri="{FF2B5EF4-FFF2-40B4-BE49-F238E27FC236}">
                  <a16:creationId xmlns:a16="http://schemas.microsoft.com/office/drawing/2014/main" id="{C43E7123-DAF1-4E99-92C4-EAA03118A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62682" y="3119480"/>
              <a:ext cx="3711389" cy="372059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FFFFFF"/>
            </a:solidFill>
            <a:ln w="38100" cap="flat">
              <a:solidFill>
                <a:srgbClr val="F7F7F7"/>
              </a:solid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DC233CAD-8A31-4ED7-A070-2696EA584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767533" y="-130390"/>
              <a:ext cx="2721544" cy="2981025"/>
            </a:xfrm>
            <a:custGeom>
              <a:avLst/>
              <a:gdLst>
                <a:gd name="connsiteX0" fmla="*/ 2721544 w 2721544"/>
                <a:gd name="connsiteY0" fmla="*/ 652025 h 2981025"/>
                <a:gd name="connsiteX1" fmla="*/ 2721544 w 2721544"/>
                <a:gd name="connsiteY1" fmla="*/ 2981025 h 2981025"/>
                <a:gd name="connsiteX2" fmla="*/ 1492702 w 2721544"/>
                <a:gd name="connsiteY2" fmla="*/ 2981025 h 2981025"/>
                <a:gd name="connsiteX3" fmla="*/ 0 w 2721544"/>
                <a:gd name="connsiteY3" fmla="*/ 1488323 h 2981025"/>
                <a:gd name="connsiteX4" fmla="*/ 0 w 2721544"/>
                <a:gd name="connsiteY4" fmla="*/ 0 h 2981025"/>
                <a:gd name="connsiteX5" fmla="*/ 1488323 w 2721544"/>
                <a:gd name="connsiteY5" fmla="*/ 0 h 2981025"/>
                <a:gd name="connsiteX6" fmla="*/ 2640168 w 2721544"/>
                <a:gd name="connsiteY6" fmla="*/ 543201 h 298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21544" h="2981025">
                  <a:moveTo>
                    <a:pt x="2721544" y="652025"/>
                  </a:moveTo>
                  <a:lnTo>
                    <a:pt x="2721544" y="2981025"/>
                  </a:lnTo>
                  <a:lnTo>
                    <a:pt x="1492702" y="2981025"/>
                  </a:lnTo>
                  <a:cubicBezTo>
                    <a:pt x="668296" y="2981025"/>
                    <a:pt x="0" y="2312729"/>
                    <a:pt x="0" y="1488323"/>
                  </a:cubicBezTo>
                  <a:lnTo>
                    <a:pt x="0" y="0"/>
                  </a:lnTo>
                  <a:lnTo>
                    <a:pt x="1488323" y="0"/>
                  </a:lnTo>
                  <a:cubicBezTo>
                    <a:pt x="1952051" y="0"/>
                    <a:pt x="2366386" y="211453"/>
                    <a:pt x="2640168" y="543201"/>
                  </a:cubicBezTo>
                  <a:close/>
                </a:path>
              </a:pathLst>
            </a:custGeom>
            <a:solidFill>
              <a:srgbClr val="FFFFFF"/>
            </a:solidFill>
            <a:ln w="9331" cap="flat">
              <a:noFill/>
              <a:prstDash val="solid"/>
              <a:miter/>
            </a:ln>
          </p:spPr>
          <p:txBody>
            <a:bodyPr wrap="square" rtlCol="0" anchor="ctr">
              <a:noAutofit/>
            </a:bodyPr>
            <a:lstStyle/>
            <a:p>
              <a:endParaRPr lang="en-US"/>
            </a:p>
          </p:txBody>
        </p:sp>
      </p:grpSp>
      <p:sp>
        <p:nvSpPr>
          <p:cNvPr id="42" name="Texture">
            <a:extLst>
              <a:ext uri="{FF2B5EF4-FFF2-40B4-BE49-F238E27FC236}">
                <a16:creationId xmlns:a16="http://schemas.microsoft.com/office/drawing/2014/main" id="{2E922E9E-A29B-4164-A634-B718A4336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5E714F4-9D29-4714-BAC6-CDC5735B24FF}"/>
              </a:ext>
            </a:extLst>
          </p:cNvPr>
          <p:cNvSpPr>
            <a:spLocks noGrp="1"/>
          </p:cNvSpPr>
          <p:nvPr>
            <p:ph type="title"/>
          </p:nvPr>
        </p:nvSpPr>
        <p:spPr>
          <a:xfrm>
            <a:off x="770851" y="2264418"/>
            <a:ext cx="5996865" cy="2329163"/>
          </a:xfrm>
        </p:spPr>
        <p:txBody>
          <a:bodyPr anchor="b">
            <a:normAutofit fontScale="90000"/>
          </a:bodyPr>
          <a:lstStyle/>
          <a:p>
            <a:r>
              <a:rPr lang="en-GB" sz="7200" dirty="0"/>
              <a:t>Year 6</a:t>
            </a:r>
            <a:br>
              <a:rPr lang="en-GB" sz="7200" dirty="0"/>
            </a:br>
            <a:r>
              <a:rPr lang="en-GB" sz="7200" dirty="0"/>
              <a:t>‘Road Trip Americas’</a:t>
            </a:r>
          </a:p>
        </p:txBody>
      </p:sp>
      <p:sp>
        <p:nvSpPr>
          <p:cNvPr id="18" name="TextBox 17">
            <a:extLst>
              <a:ext uri="{FF2B5EF4-FFF2-40B4-BE49-F238E27FC236}">
                <a16:creationId xmlns:a16="http://schemas.microsoft.com/office/drawing/2014/main" id="{524CA352-BB26-42B1-B747-B3CE172B1949}"/>
              </a:ext>
            </a:extLst>
          </p:cNvPr>
          <p:cNvSpPr txBox="1"/>
          <p:nvPr/>
        </p:nvSpPr>
        <p:spPr>
          <a:xfrm>
            <a:off x="5401183" y="185771"/>
            <a:ext cx="2717735" cy="2785378"/>
          </a:xfrm>
          <a:prstGeom prst="rect">
            <a:avLst/>
          </a:prstGeom>
          <a:noFill/>
        </p:spPr>
        <p:txBody>
          <a:bodyPr wrap="square">
            <a:spAutoFit/>
          </a:bodyPr>
          <a:lstStyle/>
          <a:p>
            <a:r>
              <a:rPr lang="en-US" sz="2000" b="1" dirty="0">
                <a:solidFill>
                  <a:srgbClr val="003366"/>
                </a:solidFill>
              </a:rPr>
              <a:t>Design and Technology</a:t>
            </a:r>
          </a:p>
          <a:p>
            <a:pPr rtl="0" fontAlgn="base"/>
            <a:r>
              <a:rPr lang="en-US" sz="1500" dirty="0">
                <a:solidFill>
                  <a:srgbClr val="003366"/>
                </a:solidFill>
              </a:rPr>
              <a:t>In Design and Technology, the children will develop their sewing skills to make a drawstring that they can take on holiday. They will be supported by a local Hull designer in the design stage of the process!</a:t>
            </a:r>
            <a:endParaRPr lang="en-US" sz="1500" b="0" i="0" dirty="0">
              <a:solidFill>
                <a:srgbClr val="003366"/>
              </a:solidFill>
              <a:effectLst/>
            </a:endParaRPr>
          </a:p>
          <a:p>
            <a:pPr rtl="0" fontAlgn="base"/>
            <a:r>
              <a:rPr lang="en-US" sz="1500" b="0" i="0" dirty="0">
                <a:solidFill>
                  <a:schemeClr val="accent4">
                    <a:lumMod val="50000"/>
                  </a:schemeClr>
                </a:solidFill>
                <a:effectLst/>
              </a:rPr>
              <a:t> </a:t>
            </a:r>
          </a:p>
          <a:p>
            <a:endParaRPr lang="en-US" sz="1500" dirty="0">
              <a:solidFill>
                <a:schemeClr val="accent4">
                  <a:lumMod val="50000"/>
                </a:schemeClr>
              </a:solidFill>
            </a:endParaRPr>
          </a:p>
        </p:txBody>
      </p:sp>
      <p:sp>
        <p:nvSpPr>
          <p:cNvPr id="20" name="TextBox 19">
            <a:extLst>
              <a:ext uri="{FF2B5EF4-FFF2-40B4-BE49-F238E27FC236}">
                <a16:creationId xmlns:a16="http://schemas.microsoft.com/office/drawing/2014/main" id="{90D57747-098C-4160-9D66-F3013482BE8B}"/>
              </a:ext>
            </a:extLst>
          </p:cNvPr>
          <p:cNvSpPr txBox="1"/>
          <p:nvPr/>
        </p:nvSpPr>
        <p:spPr>
          <a:xfrm>
            <a:off x="9117046" y="184540"/>
            <a:ext cx="2379333" cy="2554545"/>
          </a:xfrm>
          <a:prstGeom prst="rect">
            <a:avLst/>
          </a:prstGeom>
          <a:noFill/>
        </p:spPr>
        <p:txBody>
          <a:bodyPr wrap="square">
            <a:spAutoFit/>
          </a:bodyPr>
          <a:lstStyle/>
          <a:p>
            <a:r>
              <a:rPr lang="en-US" sz="2000" b="1" dirty="0">
                <a:solidFill>
                  <a:srgbClr val="003366"/>
                </a:solidFill>
              </a:rPr>
              <a:t>Art</a:t>
            </a:r>
          </a:p>
          <a:p>
            <a:r>
              <a:rPr lang="en-US" sz="1400" dirty="0">
                <a:solidFill>
                  <a:srgbClr val="003366"/>
                </a:solidFill>
              </a:rPr>
              <a:t>In art, children will focus on their painting and collaging skills. they will draw on inspiration from the artwork of Brazilian artist Beatriz </a:t>
            </a:r>
            <a:r>
              <a:rPr lang="en-US" sz="1400" dirty="0" err="1">
                <a:solidFill>
                  <a:srgbClr val="003366"/>
                </a:solidFill>
              </a:rPr>
              <a:t>Milhazes</a:t>
            </a:r>
            <a:r>
              <a:rPr lang="en-US" sz="1400" dirty="0">
                <a:solidFill>
                  <a:srgbClr val="003366"/>
                </a:solidFill>
              </a:rPr>
              <a:t> to create their own collaborative art work and will then create a landscape painting inspired by female artists </a:t>
            </a:r>
            <a:r>
              <a:rPr lang="en-US" sz="1400" dirty="0" err="1">
                <a:solidFill>
                  <a:srgbClr val="003366"/>
                </a:solidFill>
              </a:rPr>
              <a:t>Okeefe</a:t>
            </a:r>
            <a:r>
              <a:rPr lang="en-US" sz="1400" dirty="0">
                <a:solidFill>
                  <a:srgbClr val="003366"/>
                </a:solidFill>
              </a:rPr>
              <a:t> and Adam. </a:t>
            </a:r>
          </a:p>
        </p:txBody>
      </p:sp>
      <p:sp>
        <p:nvSpPr>
          <p:cNvPr id="21" name="TextBox 20">
            <a:extLst>
              <a:ext uri="{FF2B5EF4-FFF2-40B4-BE49-F238E27FC236}">
                <a16:creationId xmlns:a16="http://schemas.microsoft.com/office/drawing/2014/main" id="{9B1C4AF9-CF0D-45BC-B77F-BD109CD39DA5}"/>
              </a:ext>
            </a:extLst>
          </p:cNvPr>
          <p:cNvSpPr txBox="1"/>
          <p:nvPr/>
        </p:nvSpPr>
        <p:spPr>
          <a:xfrm>
            <a:off x="9184504" y="3726460"/>
            <a:ext cx="2426674" cy="1323439"/>
          </a:xfrm>
          <a:prstGeom prst="rect">
            <a:avLst/>
          </a:prstGeom>
          <a:noFill/>
        </p:spPr>
        <p:txBody>
          <a:bodyPr wrap="square">
            <a:spAutoFit/>
          </a:bodyPr>
          <a:lstStyle/>
          <a:p>
            <a:r>
              <a:rPr lang="en-US" sz="2000" b="1" dirty="0">
                <a:solidFill>
                  <a:srgbClr val="003366"/>
                </a:solidFill>
              </a:rPr>
              <a:t>Music</a:t>
            </a:r>
            <a:endParaRPr lang="en-US" sz="1500" b="1" dirty="0">
              <a:solidFill>
                <a:srgbClr val="003366"/>
              </a:solidFill>
            </a:endParaRPr>
          </a:p>
          <a:p>
            <a:r>
              <a:rPr lang="en-US" sz="1500" dirty="0">
                <a:solidFill>
                  <a:srgbClr val="003366"/>
                </a:solidFill>
              </a:rPr>
              <a:t>Children will continue to develop their skills by listening and appraising a range of music. </a:t>
            </a:r>
            <a:endParaRPr lang="en-US" sz="2000" dirty="0">
              <a:solidFill>
                <a:srgbClr val="003366"/>
              </a:solidFill>
            </a:endParaRPr>
          </a:p>
        </p:txBody>
      </p:sp>
      <p:grpSp>
        <p:nvGrpSpPr>
          <p:cNvPr id="17" name="Group 16">
            <a:extLst>
              <a:ext uri="{FF2B5EF4-FFF2-40B4-BE49-F238E27FC236}">
                <a16:creationId xmlns:a16="http://schemas.microsoft.com/office/drawing/2014/main" id="{14DAD8EE-4142-494E-8E4A-6317B158E56D}"/>
              </a:ext>
            </a:extLst>
          </p:cNvPr>
          <p:cNvGrpSpPr/>
          <p:nvPr/>
        </p:nvGrpSpPr>
        <p:grpSpPr>
          <a:xfrm>
            <a:off x="325223" y="4963665"/>
            <a:ext cx="1792827" cy="1661423"/>
            <a:chOff x="2909802" y="4895079"/>
            <a:chExt cx="1792827" cy="1661423"/>
          </a:xfrm>
        </p:grpSpPr>
        <p:sp>
          <p:nvSpPr>
            <p:cNvPr id="19" name="Oval 18">
              <a:extLst>
                <a:ext uri="{FF2B5EF4-FFF2-40B4-BE49-F238E27FC236}">
                  <a16:creationId xmlns:a16="http://schemas.microsoft.com/office/drawing/2014/main" id="{0072BEE6-C2A0-41BD-A807-ECA23DDA4948}"/>
                </a:ext>
              </a:extLst>
            </p:cNvPr>
            <p:cNvSpPr/>
            <p:nvPr/>
          </p:nvSpPr>
          <p:spPr>
            <a:xfrm>
              <a:off x="2909802" y="4895079"/>
              <a:ext cx="1792827" cy="1661423"/>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22" name="Picture 21">
              <a:extLst>
                <a:ext uri="{FF2B5EF4-FFF2-40B4-BE49-F238E27FC236}">
                  <a16:creationId xmlns:a16="http://schemas.microsoft.com/office/drawing/2014/main" id="{743C8FE9-69B8-4042-B832-E1681D508410}"/>
                </a:ext>
              </a:extLst>
            </p:cNvPr>
            <p:cNvPicPr>
              <a:picLocks noChangeAspect="1"/>
            </p:cNvPicPr>
            <p:nvPr/>
          </p:nvPicPr>
          <p:blipFill>
            <a:blip r:embed="rId3"/>
            <a:stretch>
              <a:fillRect/>
            </a:stretch>
          </p:blipFill>
          <p:spPr>
            <a:xfrm>
              <a:off x="3204833" y="5131810"/>
              <a:ext cx="1201016" cy="1194920"/>
            </a:xfrm>
            <a:prstGeom prst="rect">
              <a:avLst/>
            </a:prstGeom>
          </p:spPr>
        </p:pic>
      </p:grpSp>
    </p:spTree>
    <p:extLst>
      <p:ext uri="{BB962C8B-B14F-4D97-AF65-F5344CB8AC3E}">
        <p14:creationId xmlns:p14="http://schemas.microsoft.com/office/powerpoint/2010/main" val="4253038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3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32" name="Color Fill">
            <a:extLst>
              <a:ext uri="{FF2B5EF4-FFF2-40B4-BE49-F238E27FC236}">
                <a16:creationId xmlns:a16="http://schemas.microsoft.com/office/drawing/2014/main" id="{A8A68745-355E-4D81-AA5F-942C71082A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4" name="Group 33">
            <a:extLst>
              <a:ext uri="{FF2B5EF4-FFF2-40B4-BE49-F238E27FC236}">
                <a16:creationId xmlns:a16="http://schemas.microsoft.com/office/drawing/2014/main" id="{C900F24E-8D82-4ECF-B37C-2B6EC48988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13657" y="-649"/>
            <a:ext cx="7260414" cy="6840721"/>
            <a:chOff x="4913657" y="-649"/>
            <a:chExt cx="7260414" cy="6840721"/>
          </a:xfrm>
        </p:grpSpPr>
        <p:sp>
          <p:nvSpPr>
            <p:cNvPr id="35" name="Oval 34">
              <a:extLst>
                <a:ext uri="{FF2B5EF4-FFF2-40B4-BE49-F238E27FC236}">
                  <a16:creationId xmlns:a16="http://schemas.microsoft.com/office/drawing/2014/main" id="{CF1F65D7-8807-4CA1-9801-E749C5701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96379" y="2615848"/>
              <a:ext cx="472267" cy="472267"/>
            </a:xfrm>
            <a:prstGeom prst="ellipse">
              <a:avLst/>
            </a:prstGeom>
            <a:solidFill>
              <a:schemeClr val="accent1">
                <a:lumMod val="60000"/>
                <a:lumOff val="40000"/>
                <a:alpha val="60000"/>
              </a:schemeClr>
            </a:solidFill>
            <a:ln w="9331" cap="flat">
              <a:noFill/>
              <a:prstDash val="solid"/>
              <a:miter/>
            </a:ln>
          </p:spPr>
          <p:txBody>
            <a:bodyPr rtlCol="0" anchor="ctr"/>
            <a:lstStyle/>
            <a:p>
              <a:endParaRPr lang="en-US">
                <a:solidFill>
                  <a:schemeClr val="tx1"/>
                </a:solidFill>
              </a:endParaRPr>
            </a:p>
          </p:txBody>
        </p:sp>
        <p:sp>
          <p:nvSpPr>
            <p:cNvPr id="36" name="Oval 35">
              <a:extLst>
                <a:ext uri="{FF2B5EF4-FFF2-40B4-BE49-F238E27FC236}">
                  <a16:creationId xmlns:a16="http://schemas.microsoft.com/office/drawing/2014/main" id="{E3C1964A-AEFC-496A-BEE6-F167339C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55577" y="4963665"/>
              <a:ext cx="256132" cy="25613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2BCF080C-0A79-4742-825A-83D9D17C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13342" y="0"/>
              <a:ext cx="3499900" cy="2960417"/>
            </a:xfrm>
            <a:custGeom>
              <a:avLst/>
              <a:gdLst>
                <a:gd name="connsiteX0" fmla="*/ 489498 w 3499900"/>
                <a:gd name="connsiteY0" fmla="*/ 0 h 2960417"/>
                <a:gd name="connsiteX1" fmla="*/ 3499900 w 3499900"/>
                <a:gd name="connsiteY1" fmla="*/ 0 h 2960417"/>
                <a:gd name="connsiteX2" fmla="*/ 3499900 w 3499900"/>
                <a:gd name="connsiteY2" fmla="*/ 1207897 h 2960417"/>
                <a:gd name="connsiteX3" fmla="*/ 1747380 w 3499900"/>
                <a:gd name="connsiteY3" fmla="*/ 2960417 h 2960417"/>
                <a:gd name="connsiteX4" fmla="*/ 0 w 3499900"/>
                <a:gd name="connsiteY4" fmla="*/ 2960417 h 2960417"/>
                <a:gd name="connsiteX5" fmla="*/ 0 w 3499900"/>
                <a:gd name="connsiteY5" fmla="*/ 1213037 h 2960417"/>
                <a:gd name="connsiteX6" fmla="*/ 400187 w 3499900"/>
                <a:gd name="connsiteY6" fmla="*/ 98267 h 296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9900" h="2960417">
                  <a:moveTo>
                    <a:pt x="489498" y="0"/>
                  </a:moveTo>
                  <a:lnTo>
                    <a:pt x="3499900" y="0"/>
                  </a:lnTo>
                  <a:lnTo>
                    <a:pt x="3499900" y="1207897"/>
                  </a:lnTo>
                  <a:cubicBezTo>
                    <a:pt x="3499900" y="2175797"/>
                    <a:pt x="2715280" y="2960417"/>
                    <a:pt x="1747380" y="2960417"/>
                  </a:cubicBezTo>
                  <a:lnTo>
                    <a:pt x="0" y="2960417"/>
                  </a:lnTo>
                  <a:lnTo>
                    <a:pt x="0" y="1213037"/>
                  </a:lnTo>
                  <a:cubicBezTo>
                    <a:pt x="0" y="789581"/>
                    <a:pt x="150181" y="401205"/>
                    <a:pt x="400187" y="98267"/>
                  </a:cubicBezTo>
                  <a:close/>
                </a:path>
              </a:pathLst>
            </a:custGeom>
            <a:solidFill>
              <a:schemeClr val="tx2">
                <a:lumMod val="25000"/>
                <a:lumOff val="75000"/>
                <a:alpha val="20000"/>
              </a:schemeClr>
            </a:solidFill>
            <a:ln w="209550"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46F7AD2B-25BE-45A9-9542-C907091D6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13657" y="18577"/>
              <a:ext cx="3327743" cy="2941840"/>
            </a:xfrm>
            <a:custGeom>
              <a:avLst/>
              <a:gdLst>
                <a:gd name="connsiteX0" fmla="*/ 0 w 3609953"/>
                <a:gd name="connsiteY0" fmla="*/ 0 h 2959770"/>
                <a:gd name="connsiteX1" fmla="*/ 3190256 w 3609953"/>
                <a:gd name="connsiteY1" fmla="*/ 0 h 2959770"/>
                <a:gd name="connsiteX2" fmla="*/ 3197182 w 3609953"/>
                <a:gd name="connsiteY2" fmla="*/ 7621 h 2959770"/>
                <a:gd name="connsiteX3" fmla="*/ 3609953 w 3609953"/>
                <a:gd name="connsiteY3" fmla="*/ 1157445 h 2959770"/>
                <a:gd name="connsiteX4" fmla="*/ 3609953 w 3609953"/>
                <a:gd name="connsiteY4" fmla="*/ 2959770 h 2959770"/>
                <a:gd name="connsiteX5" fmla="*/ 1807628 w 3609953"/>
                <a:gd name="connsiteY5" fmla="*/ 2959770 h 2959770"/>
                <a:gd name="connsiteX6" fmla="*/ 0 w 3609953"/>
                <a:gd name="connsiteY6" fmla="*/ 1152142 h 2959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953" h="2959770">
                  <a:moveTo>
                    <a:pt x="0" y="0"/>
                  </a:moveTo>
                  <a:lnTo>
                    <a:pt x="3190256" y="0"/>
                  </a:lnTo>
                  <a:lnTo>
                    <a:pt x="3197182" y="7621"/>
                  </a:lnTo>
                  <a:cubicBezTo>
                    <a:pt x="3455049" y="320085"/>
                    <a:pt x="3609953" y="720673"/>
                    <a:pt x="3609953" y="1157445"/>
                  </a:cubicBezTo>
                  <a:lnTo>
                    <a:pt x="3609953" y="2959770"/>
                  </a:lnTo>
                  <a:lnTo>
                    <a:pt x="1807628" y="2959770"/>
                  </a:lnTo>
                  <a:cubicBezTo>
                    <a:pt x="809292" y="2959770"/>
                    <a:pt x="0" y="2150478"/>
                    <a:pt x="0" y="1152142"/>
                  </a:cubicBezTo>
                  <a:close/>
                </a:path>
              </a:pathLst>
            </a:custGeom>
            <a:solidFill>
              <a:srgbClr val="FFFFFF"/>
            </a:solidFill>
            <a:ln w="38100" cap="flat">
              <a:solidFill>
                <a:srgbClr val="F7F7F7"/>
              </a:solidFill>
              <a:prstDash val="solid"/>
              <a:miter/>
            </a:ln>
          </p:spPr>
          <p:txBody>
            <a:bodyPr wrap="square" rtlCol="0" anchor="ctr">
              <a:noAutofit/>
            </a:bodyPr>
            <a:lstStyle/>
            <a:p>
              <a:endParaRPr lang="en-US" dirty="0"/>
            </a:p>
          </p:txBody>
        </p:sp>
        <p:sp>
          <p:nvSpPr>
            <p:cNvPr id="39" name="Graphic 9">
              <a:extLst>
                <a:ext uri="{FF2B5EF4-FFF2-40B4-BE49-F238E27FC236}">
                  <a16:creationId xmlns:a16="http://schemas.microsoft.com/office/drawing/2014/main" id="{C43E7123-DAF1-4E99-92C4-EAA03118A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62682" y="3119480"/>
              <a:ext cx="3711389" cy="372059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FFFFFF"/>
            </a:solidFill>
            <a:ln w="38100" cap="flat">
              <a:solidFill>
                <a:srgbClr val="F7F7F7"/>
              </a:solid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DC233CAD-8A31-4ED7-A070-2696EA584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767533" y="-130390"/>
              <a:ext cx="2721544" cy="2981025"/>
            </a:xfrm>
            <a:custGeom>
              <a:avLst/>
              <a:gdLst>
                <a:gd name="connsiteX0" fmla="*/ 2721544 w 2721544"/>
                <a:gd name="connsiteY0" fmla="*/ 652025 h 2981025"/>
                <a:gd name="connsiteX1" fmla="*/ 2721544 w 2721544"/>
                <a:gd name="connsiteY1" fmla="*/ 2981025 h 2981025"/>
                <a:gd name="connsiteX2" fmla="*/ 1492702 w 2721544"/>
                <a:gd name="connsiteY2" fmla="*/ 2981025 h 2981025"/>
                <a:gd name="connsiteX3" fmla="*/ 0 w 2721544"/>
                <a:gd name="connsiteY3" fmla="*/ 1488323 h 2981025"/>
                <a:gd name="connsiteX4" fmla="*/ 0 w 2721544"/>
                <a:gd name="connsiteY4" fmla="*/ 0 h 2981025"/>
                <a:gd name="connsiteX5" fmla="*/ 1488323 w 2721544"/>
                <a:gd name="connsiteY5" fmla="*/ 0 h 2981025"/>
                <a:gd name="connsiteX6" fmla="*/ 2640168 w 2721544"/>
                <a:gd name="connsiteY6" fmla="*/ 543201 h 298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21544" h="2981025">
                  <a:moveTo>
                    <a:pt x="2721544" y="652025"/>
                  </a:moveTo>
                  <a:lnTo>
                    <a:pt x="2721544" y="2981025"/>
                  </a:lnTo>
                  <a:lnTo>
                    <a:pt x="1492702" y="2981025"/>
                  </a:lnTo>
                  <a:cubicBezTo>
                    <a:pt x="668296" y="2981025"/>
                    <a:pt x="0" y="2312729"/>
                    <a:pt x="0" y="1488323"/>
                  </a:cubicBezTo>
                  <a:lnTo>
                    <a:pt x="0" y="0"/>
                  </a:lnTo>
                  <a:lnTo>
                    <a:pt x="1488323" y="0"/>
                  </a:lnTo>
                  <a:cubicBezTo>
                    <a:pt x="1952051" y="0"/>
                    <a:pt x="2366386" y="211453"/>
                    <a:pt x="2640168" y="543201"/>
                  </a:cubicBezTo>
                  <a:close/>
                </a:path>
              </a:pathLst>
            </a:custGeom>
            <a:solidFill>
              <a:srgbClr val="FFFFFF"/>
            </a:solidFill>
            <a:ln w="9331" cap="flat">
              <a:noFill/>
              <a:prstDash val="solid"/>
              <a:miter/>
            </a:ln>
          </p:spPr>
          <p:txBody>
            <a:bodyPr wrap="square" rtlCol="0" anchor="ctr">
              <a:noAutofit/>
            </a:bodyPr>
            <a:lstStyle/>
            <a:p>
              <a:endParaRPr lang="en-US"/>
            </a:p>
          </p:txBody>
        </p:sp>
      </p:grpSp>
      <p:sp>
        <p:nvSpPr>
          <p:cNvPr id="42" name="Texture">
            <a:extLst>
              <a:ext uri="{FF2B5EF4-FFF2-40B4-BE49-F238E27FC236}">
                <a16:creationId xmlns:a16="http://schemas.microsoft.com/office/drawing/2014/main" id="{2E922E9E-A29B-4164-A634-B718A4336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5E714F4-9D29-4714-BAC6-CDC5735B24FF}"/>
              </a:ext>
            </a:extLst>
          </p:cNvPr>
          <p:cNvSpPr>
            <a:spLocks noGrp="1"/>
          </p:cNvSpPr>
          <p:nvPr>
            <p:ph type="title"/>
          </p:nvPr>
        </p:nvSpPr>
        <p:spPr>
          <a:xfrm>
            <a:off x="770851" y="2264418"/>
            <a:ext cx="5996865" cy="2329163"/>
          </a:xfrm>
        </p:spPr>
        <p:txBody>
          <a:bodyPr anchor="b">
            <a:normAutofit/>
          </a:bodyPr>
          <a:lstStyle/>
          <a:p>
            <a:r>
              <a:rPr lang="en-GB" sz="7200" dirty="0"/>
              <a:t>Year 6</a:t>
            </a:r>
            <a:br>
              <a:rPr lang="en-GB" sz="7200" dirty="0"/>
            </a:br>
            <a:r>
              <a:rPr lang="en-GB" sz="7200" dirty="0"/>
              <a:t>Core Subjects</a:t>
            </a:r>
          </a:p>
        </p:txBody>
      </p:sp>
      <p:sp>
        <p:nvSpPr>
          <p:cNvPr id="18" name="TextBox 17">
            <a:extLst>
              <a:ext uri="{FF2B5EF4-FFF2-40B4-BE49-F238E27FC236}">
                <a16:creationId xmlns:a16="http://schemas.microsoft.com/office/drawing/2014/main" id="{524CA352-BB26-42B1-B747-B3CE172B1949}"/>
              </a:ext>
            </a:extLst>
          </p:cNvPr>
          <p:cNvSpPr txBox="1"/>
          <p:nvPr/>
        </p:nvSpPr>
        <p:spPr>
          <a:xfrm>
            <a:off x="8952185" y="3692940"/>
            <a:ext cx="3069472" cy="2477601"/>
          </a:xfrm>
          <a:prstGeom prst="rect">
            <a:avLst/>
          </a:prstGeom>
          <a:noFill/>
        </p:spPr>
        <p:txBody>
          <a:bodyPr wrap="square">
            <a:spAutoFit/>
          </a:bodyPr>
          <a:lstStyle/>
          <a:p>
            <a:pPr rtl="0" fontAlgn="base"/>
            <a:r>
              <a:rPr lang="en-US" sz="2000" b="1" dirty="0">
                <a:solidFill>
                  <a:srgbClr val="003366"/>
                </a:solidFill>
              </a:rPr>
              <a:t>Reading</a:t>
            </a:r>
          </a:p>
          <a:p>
            <a:r>
              <a:rPr lang="en-US" sz="1500" dirty="0">
                <a:solidFill>
                  <a:schemeClr val="accent4">
                    <a:lumMod val="50000"/>
                  </a:schemeClr>
                </a:solidFill>
              </a:rPr>
              <a:t>Children will receive daily guided sessions and will focus on expanding their knowledge of vocabulary as well as their retrieval and inference skills by exploring different sections of text from the book ‘The Many Worlds of Albie Bright’. They will also develop these skills across a range of non-fiction texts. </a:t>
            </a:r>
          </a:p>
        </p:txBody>
      </p:sp>
      <p:sp>
        <p:nvSpPr>
          <p:cNvPr id="20" name="TextBox 19">
            <a:extLst>
              <a:ext uri="{FF2B5EF4-FFF2-40B4-BE49-F238E27FC236}">
                <a16:creationId xmlns:a16="http://schemas.microsoft.com/office/drawing/2014/main" id="{90D57747-098C-4160-9D66-F3013482BE8B}"/>
              </a:ext>
            </a:extLst>
          </p:cNvPr>
          <p:cNvSpPr txBox="1"/>
          <p:nvPr/>
        </p:nvSpPr>
        <p:spPr>
          <a:xfrm>
            <a:off x="8973625" y="236737"/>
            <a:ext cx="2379333" cy="2246769"/>
          </a:xfrm>
          <a:prstGeom prst="rect">
            <a:avLst/>
          </a:prstGeom>
          <a:noFill/>
        </p:spPr>
        <p:txBody>
          <a:bodyPr wrap="square">
            <a:spAutoFit/>
          </a:bodyPr>
          <a:lstStyle/>
          <a:p>
            <a:r>
              <a:rPr lang="en-US" sz="2000" b="1" dirty="0">
                <a:solidFill>
                  <a:srgbClr val="003366"/>
                </a:solidFill>
              </a:rPr>
              <a:t>Writing</a:t>
            </a:r>
          </a:p>
          <a:p>
            <a:r>
              <a:rPr lang="en-US" sz="1200" dirty="0">
                <a:solidFill>
                  <a:srgbClr val="003366"/>
                </a:solidFill>
              </a:rPr>
              <a:t>Children will explore quality picture books such as ‘The Water Tower’ and ‘The Island’ and use these as stimuli to write a thriller narrative and a journalistic piece. They will create a setting description, using ‘Jumanji’ as their hook. They will continue to consolidate and expand their knowledge of KS2 grammar. </a:t>
            </a:r>
          </a:p>
        </p:txBody>
      </p:sp>
      <p:sp>
        <p:nvSpPr>
          <p:cNvPr id="19" name="TextBox 18">
            <a:extLst>
              <a:ext uri="{FF2B5EF4-FFF2-40B4-BE49-F238E27FC236}">
                <a16:creationId xmlns:a16="http://schemas.microsoft.com/office/drawing/2014/main" id="{8879EF70-4232-4012-AB63-213412AFDE12}"/>
              </a:ext>
            </a:extLst>
          </p:cNvPr>
          <p:cNvSpPr txBox="1"/>
          <p:nvPr/>
        </p:nvSpPr>
        <p:spPr>
          <a:xfrm>
            <a:off x="5242237" y="139410"/>
            <a:ext cx="3069472" cy="2862322"/>
          </a:xfrm>
          <a:prstGeom prst="rect">
            <a:avLst/>
          </a:prstGeom>
          <a:noFill/>
        </p:spPr>
        <p:txBody>
          <a:bodyPr wrap="square">
            <a:spAutoFit/>
          </a:bodyPr>
          <a:lstStyle/>
          <a:p>
            <a:pPr rtl="0" fontAlgn="base"/>
            <a:r>
              <a:rPr lang="en-US" sz="2000" b="1" dirty="0" err="1">
                <a:solidFill>
                  <a:srgbClr val="003366"/>
                </a:solidFill>
              </a:rPr>
              <a:t>Maths</a:t>
            </a:r>
            <a:r>
              <a:rPr lang="en-US" sz="2000" b="1" dirty="0">
                <a:solidFill>
                  <a:srgbClr val="003366"/>
                </a:solidFill>
              </a:rPr>
              <a:t> </a:t>
            </a:r>
          </a:p>
          <a:p>
            <a:pPr rtl="0" fontAlgn="base"/>
            <a:r>
              <a:rPr lang="en-US" sz="1300" dirty="0">
                <a:solidFill>
                  <a:srgbClr val="003366"/>
                </a:solidFill>
              </a:rPr>
              <a:t>Children will cover a range of objectives in the following topics: Decimals, Percentages, Algebra, Converting Units, Perimeter, Area &amp; Volume and Ratio. Objectives include multiplying and dividing by 10, 100 &amp; 1,000 as well as multiplying and dividing decimals by integers. Children will also learn to identify equivalent fractions, decimals and percentages as well as find percentages of amounts. </a:t>
            </a:r>
          </a:p>
          <a:p>
            <a:pPr rtl="0" fontAlgn="base"/>
            <a:endParaRPr lang="en-US" sz="1500" i="0" dirty="0">
              <a:solidFill>
                <a:srgbClr val="003366"/>
              </a:solidFill>
              <a:effectLst/>
            </a:endParaRPr>
          </a:p>
          <a:p>
            <a:endParaRPr lang="en-US" sz="1500" dirty="0">
              <a:solidFill>
                <a:schemeClr val="accent4">
                  <a:lumMod val="50000"/>
                </a:schemeClr>
              </a:solidFill>
            </a:endParaRPr>
          </a:p>
        </p:txBody>
      </p:sp>
      <p:grpSp>
        <p:nvGrpSpPr>
          <p:cNvPr id="6" name="Group 5">
            <a:extLst>
              <a:ext uri="{FF2B5EF4-FFF2-40B4-BE49-F238E27FC236}">
                <a16:creationId xmlns:a16="http://schemas.microsoft.com/office/drawing/2014/main" id="{C13A4FBB-7176-436A-AF83-7936B8C51CA0}"/>
              </a:ext>
            </a:extLst>
          </p:cNvPr>
          <p:cNvGrpSpPr/>
          <p:nvPr/>
        </p:nvGrpSpPr>
        <p:grpSpPr>
          <a:xfrm>
            <a:off x="325223" y="4963665"/>
            <a:ext cx="1792827" cy="1661423"/>
            <a:chOff x="2909802" y="4895079"/>
            <a:chExt cx="1792827" cy="1661423"/>
          </a:xfrm>
        </p:grpSpPr>
        <p:sp>
          <p:nvSpPr>
            <p:cNvPr id="5" name="Oval 4">
              <a:extLst>
                <a:ext uri="{FF2B5EF4-FFF2-40B4-BE49-F238E27FC236}">
                  <a16:creationId xmlns:a16="http://schemas.microsoft.com/office/drawing/2014/main" id="{05751F47-0DD2-4F1A-8A4B-8EAECCCA72FA}"/>
                </a:ext>
              </a:extLst>
            </p:cNvPr>
            <p:cNvSpPr/>
            <p:nvPr/>
          </p:nvSpPr>
          <p:spPr>
            <a:xfrm>
              <a:off x="2909802" y="4895079"/>
              <a:ext cx="1792827" cy="1661423"/>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3" name="Picture 2">
              <a:extLst>
                <a:ext uri="{FF2B5EF4-FFF2-40B4-BE49-F238E27FC236}">
                  <a16:creationId xmlns:a16="http://schemas.microsoft.com/office/drawing/2014/main" id="{58B6A36E-EFEC-4679-A8A2-DB9D342B50CC}"/>
                </a:ext>
              </a:extLst>
            </p:cNvPr>
            <p:cNvPicPr>
              <a:picLocks noChangeAspect="1"/>
            </p:cNvPicPr>
            <p:nvPr/>
          </p:nvPicPr>
          <p:blipFill>
            <a:blip r:embed="rId3"/>
            <a:stretch>
              <a:fillRect/>
            </a:stretch>
          </p:blipFill>
          <p:spPr>
            <a:xfrm>
              <a:off x="3204833" y="5131810"/>
              <a:ext cx="1201016" cy="1194920"/>
            </a:xfrm>
            <a:prstGeom prst="rect">
              <a:avLst/>
            </a:prstGeom>
          </p:spPr>
        </p:pic>
      </p:grpSp>
    </p:spTree>
    <p:extLst>
      <p:ext uri="{BB962C8B-B14F-4D97-AF65-F5344CB8AC3E}">
        <p14:creationId xmlns:p14="http://schemas.microsoft.com/office/powerpoint/2010/main" val="315511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63"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65" name="Color Fill">
            <a:extLst>
              <a:ext uri="{FF2B5EF4-FFF2-40B4-BE49-F238E27FC236}">
                <a16:creationId xmlns:a16="http://schemas.microsoft.com/office/drawing/2014/main" id="{BA44E6CA-03F3-47EA-A9F3-5C0674E28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67" name="Group 66">
            <a:extLst>
              <a:ext uri="{FF2B5EF4-FFF2-40B4-BE49-F238E27FC236}">
                <a16:creationId xmlns:a16="http://schemas.microsoft.com/office/drawing/2014/main" id="{0F09097D-8483-4B7B-BEC5-0B86BF59F9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744625" y="685620"/>
            <a:ext cx="5444327" cy="6049020"/>
            <a:chOff x="6744625" y="685620"/>
            <a:chExt cx="5444327" cy="6049020"/>
          </a:xfrm>
        </p:grpSpPr>
        <p:sp>
          <p:nvSpPr>
            <p:cNvPr id="68" name="Graphic 9">
              <a:extLst>
                <a:ext uri="{FF2B5EF4-FFF2-40B4-BE49-F238E27FC236}">
                  <a16:creationId xmlns:a16="http://schemas.microsoft.com/office/drawing/2014/main" id="{82247417-063B-41E1-85DB-F4ACD500D0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44625" y="967196"/>
              <a:ext cx="2116766" cy="211676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69" name="Graphic 18">
              <a:extLst>
                <a:ext uri="{FF2B5EF4-FFF2-40B4-BE49-F238E27FC236}">
                  <a16:creationId xmlns:a16="http://schemas.microsoft.com/office/drawing/2014/main" id="{AEB16D2D-9E77-46B5-8954-6DA4C953F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00000">
              <a:off x="9618226" y="3599573"/>
              <a:ext cx="2057060" cy="3135067"/>
            </a:xfrm>
            <a:custGeom>
              <a:avLst/>
              <a:gdLst>
                <a:gd name="connsiteX0" fmla="*/ 3413379 w 3413378"/>
                <a:gd name="connsiteY0" fmla="*/ 3266028 h 6532054"/>
                <a:gd name="connsiteX1" fmla="*/ 1706689 w 3413378"/>
                <a:gd name="connsiteY1" fmla="*/ 6532055 h 6532054"/>
                <a:gd name="connsiteX2" fmla="*/ 0 w 3413378"/>
                <a:gd name="connsiteY2" fmla="*/ 3266028 h 6532054"/>
                <a:gd name="connsiteX3" fmla="*/ 1706689 w 3413378"/>
                <a:gd name="connsiteY3" fmla="*/ 0 h 6532054"/>
                <a:gd name="connsiteX4" fmla="*/ 3413379 w 3413378"/>
                <a:gd name="connsiteY4" fmla="*/ 3266028 h 6532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378" h="6532054">
                  <a:moveTo>
                    <a:pt x="3413379" y="3266028"/>
                  </a:moveTo>
                  <a:cubicBezTo>
                    <a:pt x="3413379" y="5069777"/>
                    <a:pt x="1706689" y="6532055"/>
                    <a:pt x="1706689" y="6532055"/>
                  </a:cubicBezTo>
                  <a:cubicBezTo>
                    <a:pt x="1706689" y="6532055"/>
                    <a:pt x="0" y="5069777"/>
                    <a:pt x="0" y="3266028"/>
                  </a:cubicBezTo>
                  <a:cubicBezTo>
                    <a:pt x="0" y="1462278"/>
                    <a:pt x="1706689" y="0"/>
                    <a:pt x="1706689" y="0"/>
                  </a:cubicBezTo>
                  <a:cubicBezTo>
                    <a:pt x="1706689" y="0"/>
                    <a:pt x="3413379" y="1462278"/>
                    <a:pt x="3413379" y="3266028"/>
                  </a:cubicBezTo>
                  <a:close/>
                </a:path>
              </a:pathLst>
            </a:custGeom>
            <a:solidFill>
              <a:schemeClr val="accent1">
                <a:lumMod val="75000"/>
                <a:alpha val="65000"/>
              </a:schemeClr>
            </a:solidFill>
            <a:ln w="9331" cap="flat">
              <a:noFill/>
              <a:prstDash val="solid"/>
              <a:miter/>
            </a:ln>
          </p:spPr>
          <p:txBody>
            <a:bodyPr rtlCol="0" anchor="ctr"/>
            <a:lstStyle/>
            <a:p>
              <a:endParaRPr lang="en-US"/>
            </a:p>
          </p:txBody>
        </p:sp>
        <p:sp>
          <p:nvSpPr>
            <p:cNvPr id="70" name="Oval 69">
              <a:extLst>
                <a:ext uri="{FF2B5EF4-FFF2-40B4-BE49-F238E27FC236}">
                  <a16:creationId xmlns:a16="http://schemas.microsoft.com/office/drawing/2014/main" id="{797DABC3-02D1-4C59-AAD0-FD58A76185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6262" y="685620"/>
              <a:ext cx="265579" cy="265579"/>
            </a:xfrm>
            <a:prstGeom prst="ellipse">
              <a:avLst/>
            </a:pr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endParaRPr lang="en-US">
                <a:solidFill>
                  <a:schemeClr val="tx1"/>
                </a:solidFill>
              </a:endParaRPr>
            </a:p>
          </p:txBody>
        </p:sp>
        <p:sp>
          <p:nvSpPr>
            <p:cNvPr id="71" name="Freeform: Shape 70">
              <a:extLst>
                <a:ext uri="{FF2B5EF4-FFF2-40B4-BE49-F238E27FC236}">
                  <a16:creationId xmlns:a16="http://schemas.microsoft.com/office/drawing/2014/main" id="{01A10787-EADF-482A-B968-6E8E308F5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60221" y="1219177"/>
              <a:ext cx="528731" cy="1057462"/>
            </a:xfrm>
            <a:custGeom>
              <a:avLst/>
              <a:gdLst>
                <a:gd name="connsiteX0" fmla="*/ 528731 w 528731"/>
                <a:gd name="connsiteY0" fmla="*/ 0 h 1057462"/>
                <a:gd name="connsiteX1" fmla="*/ 528731 w 528731"/>
                <a:gd name="connsiteY1" fmla="*/ 1057462 h 1057462"/>
                <a:gd name="connsiteX2" fmla="*/ 0 w 528731"/>
                <a:gd name="connsiteY2" fmla="*/ 528731 h 1057462"/>
                <a:gd name="connsiteX3" fmla="*/ 528731 w 528731"/>
                <a:gd name="connsiteY3" fmla="*/ 0 h 1057462"/>
              </a:gdLst>
              <a:ahLst/>
              <a:cxnLst>
                <a:cxn ang="0">
                  <a:pos x="connsiteX0" y="connsiteY0"/>
                </a:cxn>
                <a:cxn ang="0">
                  <a:pos x="connsiteX1" y="connsiteY1"/>
                </a:cxn>
                <a:cxn ang="0">
                  <a:pos x="connsiteX2" y="connsiteY2"/>
                </a:cxn>
                <a:cxn ang="0">
                  <a:pos x="connsiteX3" y="connsiteY3"/>
                </a:cxn>
              </a:cxnLst>
              <a:rect l="l" t="t" r="r" b="b"/>
              <a:pathLst>
                <a:path w="528731" h="1057462">
                  <a:moveTo>
                    <a:pt x="528731" y="0"/>
                  </a:moveTo>
                  <a:lnTo>
                    <a:pt x="528731" y="1057462"/>
                  </a:lnTo>
                  <a:cubicBezTo>
                    <a:pt x="236721" y="1057462"/>
                    <a:pt x="0" y="820741"/>
                    <a:pt x="0" y="528731"/>
                  </a:cubicBezTo>
                  <a:cubicBezTo>
                    <a:pt x="0" y="236721"/>
                    <a:pt x="236721" y="0"/>
                    <a:pt x="528731" y="0"/>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a:p>
          </p:txBody>
        </p:sp>
        <p:sp>
          <p:nvSpPr>
            <p:cNvPr id="72" name="Oval 71">
              <a:extLst>
                <a:ext uri="{FF2B5EF4-FFF2-40B4-BE49-F238E27FC236}">
                  <a16:creationId xmlns:a16="http://schemas.microsoft.com/office/drawing/2014/main" id="{E301FCBE-C05E-491E-A4E2-85C29D705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64894" y="1100025"/>
              <a:ext cx="4790779" cy="4790779"/>
            </a:xfrm>
            <a:prstGeom prst="ellipse">
              <a:avLst/>
            </a:prstGeom>
            <a:solidFill>
              <a:srgbClr val="FFFFFF"/>
            </a:solidFill>
            <a:ln w="381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4" name="Texture">
            <a:extLst>
              <a:ext uri="{FF2B5EF4-FFF2-40B4-BE49-F238E27FC236}">
                <a16:creationId xmlns:a16="http://schemas.microsoft.com/office/drawing/2014/main" id="{2E922E9E-A29B-4164-A634-B718A4336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5E714F4-9D29-4714-BAC6-CDC5735B24FF}"/>
              </a:ext>
            </a:extLst>
          </p:cNvPr>
          <p:cNvSpPr>
            <a:spLocks noGrp="1"/>
          </p:cNvSpPr>
          <p:nvPr>
            <p:ph type="title"/>
          </p:nvPr>
        </p:nvSpPr>
        <p:spPr>
          <a:xfrm>
            <a:off x="3777193" y="5796445"/>
            <a:ext cx="6942231" cy="1325563"/>
          </a:xfrm>
        </p:spPr>
        <p:txBody>
          <a:bodyPr anchor="b">
            <a:normAutofit fontScale="90000"/>
          </a:bodyPr>
          <a:lstStyle/>
          <a:p>
            <a:pPr algn="ctr"/>
            <a:r>
              <a:rPr lang="en-GB" dirty="0"/>
              <a:t>Year 6</a:t>
            </a:r>
            <a:br>
              <a:rPr lang="en-GB" dirty="0"/>
            </a:br>
            <a:r>
              <a:rPr lang="en-GB" dirty="0"/>
              <a:t>Supporting your child at home</a:t>
            </a:r>
            <a:br>
              <a:rPr lang="en-GB" sz="3100" dirty="0"/>
            </a:br>
            <a:endParaRPr lang="en-GB" sz="3100" dirty="0"/>
          </a:p>
        </p:txBody>
      </p:sp>
      <p:sp>
        <p:nvSpPr>
          <p:cNvPr id="19" name="TextBox 18">
            <a:extLst>
              <a:ext uri="{FF2B5EF4-FFF2-40B4-BE49-F238E27FC236}">
                <a16:creationId xmlns:a16="http://schemas.microsoft.com/office/drawing/2014/main" id="{8879EF70-4232-4012-AB63-213412AFDE12}"/>
              </a:ext>
            </a:extLst>
          </p:cNvPr>
          <p:cNvSpPr txBox="1"/>
          <p:nvPr/>
        </p:nvSpPr>
        <p:spPr>
          <a:xfrm>
            <a:off x="5242237" y="139410"/>
            <a:ext cx="3069472" cy="630942"/>
          </a:xfrm>
          <a:prstGeom prst="rect">
            <a:avLst/>
          </a:prstGeom>
          <a:noFill/>
        </p:spPr>
        <p:txBody>
          <a:bodyPr wrap="square">
            <a:spAutoFit/>
          </a:bodyPr>
          <a:lstStyle/>
          <a:p>
            <a:pPr rtl="0" fontAlgn="base">
              <a:spcAft>
                <a:spcPts val="600"/>
              </a:spcAft>
            </a:pPr>
            <a:endParaRPr lang="en-US" sz="1500" i="0">
              <a:solidFill>
                <a:srgbClr val="003366"/>
              </a:solidFill>
              <a:effectLst/>
            </a:endParaRPr>
          </a:p>
          <a:p>
            <a:pPr>
              <a:spcAft>
                <a:spcPts val="600"/>
              </a:spcAft>
            </a:pPr>
            <a:endParaRPr lang="en-US" sz="1500">
              <a:solidFill>
                <a:schemeClr val="accent4">
                  <a:lumMod val="50000"/>
                </a:schemeClr>
              </a:solidFill>
            </a:endParaRPr>
          </a:p>
        </p:txBody>
      </p:sp>
      <p:grpSp>
        <p:nvGrpSpPr>
          <p:cNvPr id="6" name="Group 5">
            <a:extLst>
              <a:ext uri="{FF2B5EF4-FFF2-40B4-BE49-F238E27FC236}">
                <a16:creationId xmlns:a16="http://schemas.microsoft.com/office/drawing/2014/main" id="{C13A4FBB-7176-436A-AF83-7936B8C51CA0}"/>
              </a:ext>
            </a:extLst>
          </p:cNvPr>
          <p:cNvGrpSpPr/>
          <p:nvPr/>
        </p:nvGrpSpPr>
        <p:grpSpPr>
          <a:xfrm>
            <a:off x="7083301" y="1455972"/>
            <a:ext cx="4553964" cy="4093549"/>
            <a:chOff x="2909802" y="4895079"/>
            <a:chExt cx="1792827" cy="1661423"/>
          </a:xfrm>
        </p:grpSpPr>
        <p:sp>
          <p:nvSpPr>
            <p:cNvPr id="5" name="Oval 4">
              <a:extLst>
                <a:ext uri="{FF2B5EF4-FFF2-40B4-BE49-F238E27FC236}">
                  <a16:creationId xmlns:a16="http://schemas.microsoft.com/office/drawing/2014/main" id="{05751F47-0DD2-4F1A-8A4B-8EAECCCA72FA}"/>
                </a:ext>
              </a:extLst>
            </p:cNvPr>
            <p:cNvSpPr/>
            <p:nvPr/>
          </p:nvSpPr>
          <p:spPr>
            <a:xfrm>
              <a:off x="2909802" y="4895079"/>
              <a:ext cx="1792827" cy="1661423"/>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3" name="Picture 2">
              <a:extLst>
                <a:ext uri="{FF2B5EF4-FFF2-40B4-BE49-F238E27FC236}">
                  <a16:creationId xmlns:a16="http://schemas.microsoft.com/office/drawing/2014/main" id="{58B6A36E-EFEC-4679-A8A2-DB9D342B50CC}"/>
                </a:ext>
              </a:extLst>
            </p:cNvPr>
            <p:cNvPicPr>
              <a:picLocks noChangeAspect="1"/>
            </p:cNvPicPr>
            <p:nvPr/>
          </p:nvPicPr>
          <p:blipFill>
            <a:blip r:embed="rId3"/>
            <a:stretch>
              <a:fillRect/>
            </a:stretch>
          </p:blipFill>
          <p:spPr>
            <a:xfrm>
              <a:off x="3204833" y="5131810"/>
              <a:ext cx="1201016" cy="1194920"/>
            </a:xfrm>
            <a:prstGeom prst="rect">
              <a:avLst/>
            </a:prstGeom>
          </p:spPr>
        </p:pic>
      </p:grpSp>
      <p:grpSp>
        <p:nvGrpSpPr>
          <p:cNvPr id="8" name="Group 7">
            <a:extLst>
              <a:ext uri="{FF2B5EF4-FFF2-40B4-BE49-F238E27FC236}">
                <a16:creationId xmlns:a16="http://schemas.microsoft.com/office/drawing/2014/main" id="{BE6FAB5E-7811-448A-9940-4C04F8BA09A4}"/>
              </a:ext>
            </a:extLst>
          </p:cNvPr>
          <p:cNvGrpSpPr/>
          <p:nvPr/>
        </p:nvGrpSpPr>
        <p:grpSpPr>
          <a:xfrm>
            <a:off x="297070" y="194173"/>
            <a:ext cx="6462282" cy="6469653"/>
            <a:chOff x="149433" y="1057388"/>
            <a:chExt cx="6462282" cy="6469653"/>
          </a:xfrm>
        </p:grpSpPr>
        <p:sp>
          <p:nvSpPr>
            <p:cNvPr id="7" name="Teardrop 6">
              <a:extLst>
                <a:ext uri="{FF2B5EF4-FFF2-40B4-BE49-F238E27FC236}">
                  <a16:creationId xmlns:a16="http://schemas.microsoft.com/office/drawing/2014/main" id="{C2E6701F-5A5B-4FFD-BE9B-C58953E80F9B}"/>
                </a:ext>
              </a:extLst>
            </p:cNvPr>
            <p:cNvSpPr/>
            <p:nvPr/>
          </p:nvSpPr>
          <p:spPr>
            <a:xfrm rot="4696680">
              <a:off x="131722" y="1675407"/>
              <a:ext cx="2934279" cy="2898857"/>
            </a:xfrm>
            <a:prstGeom prst="teardrop">
              <a:avLst>
                <a:gd name="adj" fmla="val 10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ardrop 40">
              <a:extLst>
                <a:ext uri="{FF2B5EF4-FFF2-40B4-BE49-F238E27FC236}">
                  <a16:creationId xmlns:a16="http://schemas.microsoft.com/office/drawing/2014/main" id="{6BC3BC38-6C67-44C1-B41F-A4D14458CDE1}"/>
                </a:ext>
              </a:extLst>
            </p:cNvPr>
            <p:cNvSpPr/>
            <p:nvPr/>
          </p:nvSpPr>
          <p:spPr>
            <a:xfrm rot="10068939">
              <a:off x="3078459" y="1057388"/>
              <a:ext cx="2934279" cy="2898857"/>
            </a:xfrm>
            <a:prstGeom prst="teardrop">
              <a:avLst>
                <a:gd name="adj" fmla="val 10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ardrop 42">
              <a:extLst>
                <a:ext uri="{FF2B5EF4-FFF2-40B4-BE49-F238E27FC236}">
                  <a16:creationId xmlns:a16="http://schemas.microsoft.com/office/drawing/2014/main" id="{7C9AD70D-91A4-428A-A649-89544734230F}"/>
                </a:ext>
              </a:extLst>
            </p:cNvPr>
            <p:cNvSpPr/>
            <p:nvPr/>
          </p:nvSpPr>
          <p:spPr>
            <a:xfrm rot="20916569">
              <a:off x="710469" y="4628184"/>
              <a:ext cx="2934279" cy="2898857"/>
            </a:xfrm>
            <a:prstGeom prst="teardrop">
              <a:avLst>
                <a:gd name="adj" fmla="val 10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ardrop 43">
              <a:extLst>
                <a:ext uri="{FF2B5EF4-FFF2-40B4-BE49-F238E27FC236}">
                  <a16:creationId xmlns:a16="http://schemas.microsoft.com/office/drawing/2014/main" id="{B8376158-BFE3-4AB1-93E0-09F29618582A}"/>
                </a:ext>
              </a:extLst>
            </p:cNvPr>
            <p:cNvSpPr/>
            <p:nvPr/>
          </p:nvSpPr>
          <p:spPr>
            <a:xfrm rot="15483167">
              <a:off x="3695147" y="4032088"/>
              <a:ext cx="2934279" cy="2898857"/>
            </a:xfrm>
            <a:prstGeom prst="teardrop">
              <a:avLst>
                <a:gd name="adj" fmla="val 10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a:extLst>
              <a:ext uri="{FF2B5EF4-FFF2-40B4-BE49-F238E27FC236}">
                <a16:creationId xmlns:a16="http://schemas.microsoft.com/office/drawing/2014/main" id="{2EAB2A2F-5A43-490D-AFE8-84FB21F87BCE}"/>
              </a:ext>
            </a:extLst>
          </p:cNvPr>
          <p:cNvSpPr txBox="1"/>
          <p:nvPr/>
        </p:nvSpPr>
        <p:spPr>
          <a:xfrm>
            <a:off x="3804800" y="732245"/>
            <a:ext cx="2116766" cy="2200602"/>
          </a:xfrm>
          <a:prstGeom prst="rect">
            <a:avLst/>
          </a:prstGeom>
          <a:noFill/>
        </p:spPr>
        <p:txBody>
          <a:bodyPr wrap="square" rtlCol="0">
            <a:spAutoFit/>
          </a:bodyPr>
          <a:lstStyle/>
          <a:p>
            <a:r>
              <a:rPr lang="en-GB" b="1" dirty="0">
                <a:solidFill>
                  <a:srgbClr val="003366"/>
                </a:solidFill>
              </a:rPr>
              <a:t>Reading</a:t>
            </a:r>
          </a:p>
          <a:p>
            <a:r>
              <a:rPr lang="en-GB" sz="1700" dirty="0">
                <a:solidFill>
                  <a:srgbClr val="003366"/>
                </a:solidFill>
              </a:rPr>
              <a:t>Encourage your child to read everyday. Where possible, ask your child about unfamiliar vocabulary or events of the story.</a:t>
            </a:r>
          </a:p>
        </p:txBody>
      </p:sp>
      <p:sp>
        <p:nvSpPr>
          <p:cNvPr id="48" name="TextBox 47">
            <a:extLst>
              <a:ext uri="{FF2B5EF4-FFF2-40B4-BE49-F238E27FC236}">
                <a16:creationId xmlns:a16="http://schemas.microsoft.com/office/drawing/2014/main" id="{3AAA32B9-501C-46AA-9128-02BAC113EB29}"/>
              </a:ext>
            </a:extLst>
          </p:cNvPr>
          <p:cNvSpPr txBox="1"/>
          <p:nvPr/>
        </p:nvSpPr>
        <p:spPr>
          <a:xfrm>
            <a:off x="770793" y="1338706"/>
            <a:ext cx="2116766" cy="2031325"/>
          </a:xfrm>
          <a:prstGeom prst="rect">
            <a:avLst/>
          </a:prstGeom>
          <a:noFill/>
        </p:spPr>
        <p:txBody>
          <a:bodyPr wrap="square" rtlCol="0">
            <a:spAutoFit/>
          </a:bodyPr>
          <a:lstStyle/>
          <a:p>
            <a:r>
              <a:rPr lang="en-GB" b="1" dirty="0">
                <a:solidFill>
                  <a:srgbClr val="003366"/>
                </a:solidFill>
              </a:rPr>
              <a:t>    Maths</a:t>
            </a:r>
          </a:p>
          <a:p>
            <a:pPr marL="285750" indent="-285750">
              <a:buFont typeface="Arial" panose="020B0604020202020204" pitchFamily="34" charset="0"/>
              <a:buChar char="•"/>
            </a:pPr>
            <a:r>
              <a:rPr lang="en-GB" dirty="0">
                <a:solidFill>
                  <a:srgbClr val="003366"/>
                </a:solidFill>
              </a:rPr>
              <a:t>Daily sessions on TT Rock Stars</a:t>
            </a:r>
          </a:p>
          <a:p>
            <a:pPr marL="285750" indent="-285750">
              <a:buFont typeface="Arial" panose="020B0604020202020204" pitchFamily="34" charset="0"/>
              <a:buChar char="•"/>
            </a:pPr>
            <a:r>
              <a:rPr lang="en-GB" dirty="0">
                <a:solidFill>
                  <a:srgbClr val="003366"/>
                </a:solidFill>
              </a:rPr>
              <a:t>Consolidate skills us formal written methods for four operations </a:t>
            </a:r>
          </a:p>
        </p:txBody>
      </p:sp>
      <p:sp>
        <p:nvSpPr>
          <p:cNvPr id="50" name="TextBox 49">
            <a:extLst>
              <a:ext uri="{FF2B5EF4-FFF2-40B4-BE49-F238E27FC236}">
                <a16:creationId xmlns:a16="http://schemas.microsoft.com/office/drawing/2014/main" id="{D14467F6-2888-4ACC-B19F-F4B2A632857C}"/>
              </a:ext>
            </a:extLst>
          </p:cNvPr>
          <p:cNvSpPr txBox="1"/>
          <p:nvPr/>
        </p:nvSpPr>
        <p:spPr>
          <a:xfrm>
            <a:off x="1527494" y="4691236"/>
            <a:ext cx="2116766" cy="1477328"/>
          </a:xfrm>
          <a:prstGeom prst="rect">
            <a:avLst/>
          </a:prstGeom>
          <a:noFill/>
        </p:spPr>
        <p:txBody>
          <a:bodyPr wrap="square" rtlCol="0">
            <a:spAutoFit/>
          </a:bodyPr>
          <a:lstStyle/>
          <a:p>
            <a:r>
              <a:rPr lang="en-GB" b="1" dirty="0">
                <a:solidFill>
                  <a:srgbClr val="003366"/>
                </a:solidFill>
              </a:rPr>
              <a:t>Writing</a:t>
            </a:r>
          </a:p>
          <a:p>
            <a:r>
              <a:rPr lang="en-GB" dirty="0">
                <a:solidFill>
                  <a:srgbClr val="003366"/>
                </a:solidFill>
              </a:rPr>
              <a:t>Encourage your child to practise their spellings weekly.</a:t>
            </a:r>
          </a:p>
        </p:txBody>
      </p:sp>
      <p:sp>
        <p:nvSpPr>
          <p:cNvPr id="57" name="TextBox 56">
            <a:extLst>
              <a:ext uri="{FF2B5EF4-FFF2-40B4-BE49-F238E27FC236}">
                <a16:creationId xmlns:a16="http://schemas.microsoft.com/office/drawing/2014/main" id="{1EAE1063-9ECE-485A-9D2A-4CF5A0A71EEB}"/>
              </a:ext>
            </a:extLst>
          </p:cNvPr>
          <p:cNvSpPr txBox="1"/>
          <p:nvPr/>
        </p:nvSpPr>
        <p:spPr>
          <a:xfrm>
            <a:off x="4168724" y="3568293"/>
            <a:ext cx="2116766" cy="1200329"/>
          </a:xfrm>
          <a:prstGeom prst="rect">
            <a:avLst/>
          </a:prstGeom>
          <a:noFill/>
        </p:spPr>
        <p:txBody>
          <a:bodyPr wrap="square" rtlCol="0">
            <a:spAutoFit/>
          </a:bodyPr>
          <a:lstStyle/>
          <a:p>
            <a:r>
              <a:rPr lang="en-GB" b="1" dirty="0">
                <a:solidFill>
                  <a:srgbClr val="003366"/>
                </a:solidFill>
              </a:rPr>
              <a:t>SATs Preparation</a:t>
            </a:r>
          </a:p>
          <a:p>
            <a:r>
              <a:rPr lang="en-GB" dirty="0">
                <a:solidFill>
                  <a:srgbClr val="003366"/>
                </a:solidFill>
              </a:rPr>
              <a:t>SATs guides are still available to purchase. </a:t>
            </a:r>
          </a:p>
        </p:txBody>
      </p:sp>
    </p:spTree>
    <p:extLst>
      <p:ext uri="{BB962C8B-B14F-4D97-AF65-F5344CB8AC3E}">
        <p14:creationId xmlns:p14="http://schemas.microsoft.com/office/powerpoint/2010/main" val="4162454309"/>
      </p:ext>
    </p:extLst>
  </p:cSld>
  <p:clrMapOvr>
    <a:masterClrMapping/>
  </p:clrMapOvr>
</p:sld>
</file>

<file path=ppt/theme/theme1.xml><?xml version="1.0" encoding="utf-8"?>
<a:theme xmlns:a="http://schemas.openxmlformats.org/drawingml/2006/main" name="TropicVTI">
  <a:themeElements>
    <a:clrScheme name="Tropic">
      <a:dk1>
        <a:srgbClr val="000000"/>
      </a:dk1>
      <a:lt1>
        <a:sysClr val="window" lastClr="FFFFFF"/>
      </a:lt1>
      <a:dk2>
        <a:srgbClr val="09392F"/>
      </a:dk2>
      <a:lt2>
        <a:srgbClr val="ECF0F0"/>
      </a:lt2>
      <a:accent1>
        <a:srgbClr val="1EBE9B"/>
      </a:accent1>
      <a:accent2>
        <a:srgbClr val="FD7C7C"/>
      </a:accent2>
      <a:accent3>
        <a:srgbClr val="7DA8B5"/>
      </a:accent3>
      <a:accent4>
        <a:srgbClr val="168E74"/>
      </a:accent4>
      <a:accent5>
        <a:srgbClr val="FB7365"/>
      </a:accent5>
      <a:accent6>
        <a:srgbClr val="D39B17"/>
      </a:accent6>
      <a:hlink>
        <a:srgbClr val="EF08F7"/>
      </a:hlink>
      <a:folHlink>
        <a:srgbClr val="8477FE"/>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0A456CCA5F7540A01F20596F358349" ma:contentTypeVersion="13" ma:contentTypeDescription="Create a new document." ma:contentTypeScope="" ma:versionID="f7cd3a3248302067e8f84d6eec5be1e3">
  <xsd:schema xmlns:xsd="http://www.w3.org/2001/XMLSchema" xmlns:xs="http://www.w3.org/2001/XMLSchema" xmlns:p="http://schemas.microsoft.com/office/2006/metadata/properties" xmlns:ns2="840c3e58-1d4d-425d-ba00-8587c955f491" xmlns:ns3="cccfdbe4-df1a-4f20-a92e-d2f5a145a9b2" targetNamespace="http://schemas.microsoft.com/office/2006/metadata/properties" ma:root="true" ma:fieldsID="4cefc574ef858cc5d0a3e3344e254dbd" ns2:_="" ns3:_="">
    <xsd:import namespace="840c3e58-1d4d-425d-ba00-8587c955f491"/>
    <xsd:import namespace="cccfdbe4-df1a-4f20-a92e-d2f5a145a9b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0c3e58-1d4d-425d-ba00-8587c955f49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cfdbe4-df1a-4f20-a92e-d2f5a145a9b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035B5F-9AC4-47BC-A9F6-FBE691144A6D}"/>
</file>

<file path=customXml/itemProps2.xml><?xml version="1.0" encoding="utf-8"?>
<ds:datastoreItem xmlns:ds="http://schemas.openxmlformats.org/officeDocument/2006/customXml" ds:itemID="{E03CA3CE-EAB8-4D83-9E86-D32E92D74323}"/>
</file>

<file path=customXml/itemProps3.xml><?xml version="1.0" encoding="utf-8"?>
<ds:datastoreItem xmlns:ds="http://schemas.openxmlformats.org/officeDocument/2006/customXml" ds:itemID="{918C1632-CBD0-4805-8A10-F3DB62291629}"/>
</file>

<file path=docProps/app.xml><?xml version="1.0" encoding="utf-8"?>
<Properties xmlns="http://schemas.openxmlformats.org/officeDocument/2006/extended-properties" xmlns:vt="http://schemas.openxmlformats.org/officeDocument/2006/docPropsVTypes">
  <Template/>
  <TotalTime>189</TotalTime>
  <Words>610</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Nova</vt:lpstr>
      <vt:lpstr>TropicVTI</vt:lpstr>
      <vt:lpstr>Year 6 Topic Overview</vt:lpstr>
      <vt:lpstr>Year 6 ‘Road Trip Americas’</vt:lpstr>
      <vt:lpstr>Year 6 ‘Road Trip Americas’</vt:lpstr>
      <vt:lpstr>Year 6 ‘Road Trip Americas’</vt:lpstr>
      <vt:lpstr>Year 6 Core Subjects</vt:lpstr>
      <vt:lpstr>Year 6 Supporting your child at home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Topic Overview</dc:title>
  <dc:creator>Laura Revell</dc:creator>
  <cp:lastModifiedBy>Ashleigh Clarkson</cp:lastModifiedBy>
  <cp:revision>12</cp:revision>
  <dcterms:created xsi:type="dcterms:W3CDTF">2021-07-12T08:55:25Z</dcterms:created>
  <dcterms:modified xsi:type="dcterms:W3CDTF">2022-01-16T21:02:18Z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0x0101006A0A456CCA5F7540A01F20596F358349</vt:lpwstr>
  </property>
</Properties>
</file>